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98" r:id="rId3"/>
    <p:sldId id="261" r:id="rId4"/>
    <p:sldId id="281" r:id="rId5"/>
    <p:sldId id="282" r:id="rId6"/>
    <p:sldId id="283" r:id="rId7"/>
    <p:sldId id="285" r:id="rId8"/>
    <p:sldId id="286" r:id="rId9"/>
    <p:sldId id="287" r:id="rId10"/>
    <p:sldId id="288" r:id="rId11"/>
    <p:sldId id="289" r:id="rId12"/>
    <p:sldId id="299" r:id="rId13"/>
    <p:sldId id="278"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3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A35"/>
    <a:srgbClr val="F2F2F2"/>
    <a:srgbClr val="C00000"/>
    <a:srgbClr val="B81C22"/>
    <a:srgbClr val="960000"/>
    <a:srgbClr val="E349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67" autoAdjust="0"/>
    <p:restoredTop sz="96362" autoAdjust="0"/>
  </p:normalViewPr>
  <p:slideViewPr>
    <p:cSldViewPr snapToGrid="0" showGuides="1">
      <p:cViewPr varScale="1">
        <p:scale>
          <a:sx n="84" d="100"/>
          <a:sy n="84" d="100"/>
        </p:scale>
        <p:origin x="-581" y="-72"/>
      </p:cViewPr>
      <p:guideLst>
        <p:guide orient="horz" pos="2160"/>
        <p:guide pos="3840"/>
        <p:guide pos="3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39C4C0-ECE8-4E67-967F-87B453609206}" type="datetimeFigureOut">
              <a:rPr lang="zh-CN" altLang="en-US" smtClean="0"/>
              <a:pPr/>
              <a:t>2017/6/26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8A3C6F-BA2D-4EC0-90B2-DAF28C3A0034}" type="slidenum">
              <a:rPr lang="zh-CN" altLang="en-US" smtClean="0"/>
              <a:pPr/>
              <a:t>‹#›</a:t>
            </a:fld>
            <a:endParaRPr lang="zh-CN" altLang="en-US"/>
          </a:p>
        </p:txBody>
      </p:sp>
    </p:spTree>
    <p:extLst>
      <p:ext uri="{BB962C8B-B14F-4D97-AF65-F5344CB8AC3E}">
        <p14:creationId xmlns:p14="http://schemas.microsoft.com/office/powerpoint/2010/main" val="3980503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1</a:t>
            </a:fld>
            <a:endParaRPr lang="zh-CN" altLang="en-US"/>
          </a:p>
        </p:txBody>
      </p:sp>
    </p:spTree>
    <p:extLst>
      <p:ext uri="{BB962C8B-B14F-4D97-AF65-F5344CB8AC3E}">
        <p14:creationId xmlns:p14="http://schemas.microsoft.com/office/powerpoint/2010/main" val="1899941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10</a:t>
            </a:fld>
            <a:endParaRPr lang="zh-CN" altLang="en-US"/>
          </a:p>
        </p:txBody>
      </p:sp>
    </p:spTree>
    <p:extLst>
      <p:ext uri="{BB962C8B-B14F-4D97-AF65-F5344CB8AC3E}">
        <p14:creationId xmlns:p14="http://schemas.microsoft.com/office/powerpoint/2010/main" val="2269131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11</a:t>
            </a:fld>
            <a:endParaRPr lang="zh-CN" altLang="en-US"/>
          </a:p>
        </p:txBody>
      </p:sp>
    </p:spTree>
    <p:extLst>
      <p:ext uri="{BB962C8B-B14F-4D97-AF65-F5344CB8AC3E}">
        <p14:creationId xmlns:p14="http://schemas.microsoft.com/office/powerpoint/2010/main" val="2269131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269131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13</a:t>
            </a:fld>
            <a:endParaRPr lang="zh-CN" altLang="en-US"/>
          </a:p>
        </p:txBody>
      </p:sp>
    </p:spTree>
    <p:extLst>
      <p:ext uri="{BB962C8B-B14F-4D97-AF65-F5344CB8AC3E}">
        <p14:creationId xmlns:p14="http://schemas.microsoft.com/office/powerpoint/2010/main" val="838628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2</a:t>
            </a:fld>
            <a:endParaRPr lang="zh-CN" altLang="en-US"/>
          </a:p>
        </p:txBody>
      </p:sp>
    </p:spTree>
    <p:extLst>
      <p:ext uri="{BB962C8B-B14F-4D97-AF65-F5344CB8AC3E}">
        <p14:creationId xmlns:p14="http://schemas.microsoft.com/office/powerpoint/2010/main" val="1656470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3</a:t>
            </a:fld>
            <a:endParaRPr lang="zh-CN" altLang="en-US"/>
          </a:p>
        </p:txBody>
      </p:sp>
    </p:spTree>
    <p:extLst>
      <p:ext uri="{BB962C8B-B14F-4D97-AF65-F5344CB8AC3E}">
        <p14:creationId xmlns:p14="http://schemas.microsoft.com/office/powerpoint/2010/main" val="2269131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4</a:t>
            </a:fld>
            <a:endParaRPr lang="zh-CN" altLang="en-US"/>
          </a:p>
        </p:txBody>
      </p:sp>
    </p:spTree>
    <p:extLst>
      <p:ext uri="{BB962C8B-B14F-4D97-AF65-F5344CB8AC3E}">
        <p14:creationId xmlns:p14="http://schemas.microsoft.com/office/powerpoint/2010/main" val="414540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5</a:t>
            </a:fld>
            <a:endParaRPr lang="zh-CN" altLang="en-US"/>
          </a:p>
        </p:txBody>
      </p:sp>
    </p:spTree>
    <p:extLst>
      <p:ext uri="{BB962C8B-B14F-4D97-AF65-F5344CB8AC3E}">
        <p14:creationId xmlns:p14="http://schemas.microsoft.com/office/powerpoint/2010/main" val="1450841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6</a:t>
            </a:fld>
            <a:endParaRPr lang="zh-CN" altLang="en-US"/>
          </a:p>
        </p:txBody>
      </p:sp>
    </p:spTree>
    <p:extLst>
      <p:ext uri="{BB962C8B-B14F-4D97-AF65-F5344CB8AC3E}">
        <p14:creationId xmlns:p14="http://schemas.microsoft.com/office/powerpoint/2010/main" val="4145404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7</a:t>
            </a:fld>
            <a:endParaRPr lang="zh-CN" altLang="en-US"/>
          </a:p>
        </p:txBody>
      </p:sp>
    </p:spTree>
    <p:extLst>
      <p:ext uri="{BB962C8B-B14F-4D97-AF65-F5344CB8AC3E}">
        <p14:creationId xmlns:p14="http://schemas.microsoft.com/office/powerpoint/2010/main" val="1450841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8</a:t>
            </a:fld>
            <a:endParaRPr lang="zh-CN" altLang="en-US"/>
          </a:p>
        </p:txBody>
      </p:sp>
    </p:spTree>
    <p:extLst>
      <p:ext uri="{BB962C8B-B14F-4D97-AF65-F5344CB8AC3E}">
        <p14:creationId xmlns:p14="http://schemas.microsoft.com/office/powerpoint/2010/main" val="4145404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8A3C6F-BA2D-4EC0-90B2-DAF28C3A0034}" type="slidenum">
              <a:rPr lang="zh-CN" altLang="en-US" smtClean="0"/>
              <a:pPr/>
              <a:t>9</a:t>
            </a:fld>
            <a:endParaRPr lang="zh-CN" altLang="en-US"/>
          </a:p>
        </p:txBody>
      </p:sp>
    </p:spTree>
    <p:extLst>
      <p:ext uri="{BB962C8B-B14F-4D97-AF65-F5344CB8AC3E}">
        <p14:creationId xmlns:p14="http://schemas.microsoft.com/office/powerpoint/2010/main" val="2269131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1FD4548-045A-43B3-B905-54095CBDF886}" type="datetime1">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3402949004"/>
      </p:ext>
    </p:extLst>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893BCC7-AA2A-4B8D-962F-F07CB844AA04}" type="datetime1">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2027387678"/>
      </p:ext>
    </p:extLst>
  </p:cSld>
  <p:clrMapOvr>
    <a:masterClrMapping/>
  </p:clrMapOvr>
  <p:transition spd="slow"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5813810-FFCA-4C67-A766-AFCF7E5C2030}" type="datetime1">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877523457"/>
      </p:ext>
    </p:extLst>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F3188E-1B92-42AA-892C-71E265601ED3}" type="datetime1">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651551601"/>
      </p:ext>
    </p:extLst>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38E753F-CB2B-408E-B636-17D66BB211DE}" type="datetime1">
              <a:rPr lang="zh-CN" altLang="en-US" smtClean="0"/>
              <a:t>2017/6/26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2873443151"/>
      </p:ext>
    </p:extLst>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113256-FC7E-46A3-BDB1-E7B257FF09A2}" type="datetime1">
              <a:rPr lang="zh-CN" altLang="en-US" smtClean="0"/>
              <a:t>2017/6/26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493320929"/>
      </p:ext>
    </p:extLst>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0A689C5-9946-4E93-A703-AA481D014FA5}" type="datetime1">
              <a:rPr lang="zh-CN" altLang="en-US" smtClean="0"/>
              <a:t>2017/6/26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3041925249"/>
      </p:ext>
    </p:extLst>
  </p:cSld>
  <p:clrMapOvr>
    <a:masterClrMapping/>
  </p:clrMapOvr>
  <p:transition spd="slow"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9840D79-B7E8-44EA-8386-ACA8D61CAB2D}" type="datetime1">
              <a:rPr lang="zh-CN" altLang="en-US" smtClean="0"/>
              <a:t>2017/6/26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2929554551"/>
      </p:ext>
    </p:extLst>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024472-7CB5-457D-8EC9-112499D2BE57}" type="datetime1">
              <a:rPr lang="zh-CN" altLang="en-US" smtClean="0"/>
              <a:t>2017/6/26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1325427244"/>
      </p:ext>
    </p:extLst>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4CE884A-86ED-4692-B1A4-9BE346F98D66}" type="datetime1">
              <a:rPr lang="zh-CN" altLang="en-US" smtClean="0"/>
              <a:t>2017/6/26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3895681869"/>
      </p:ext>
    </p:extLst>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A291472-F776-42A9-9B48-44AE05D9C6CA}" type="datetime1">
              <a:rPr lang="zh-CN" altLang="en-US" smtClean="0"/>
              <a:t>2017/6/26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2197773293"/>
      </p:ext>
    </p:extLst>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17239-1713-4445-B91D-C5E3075BCF69}" type="datetime1">
              <a:rPr lang="zh-CN" altLang="en-US" smtClean="0"/>
              <a:t>2017/6/26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94908D-A80F-411F-8F4D-0801654F3183}" type="slidenum">
              <a:rPr lang="zh-CN" altLang="en-US" smtClean="0"/>
              <a:pPr/>
              <a:t>‹#›</a:t>
            </a:fld>
            <a:endParaRPr lang="zh-CN" altLang="en-US"/>
          </a:p>
        </p:txBody>
      </p:sp>
    </p:spTree>
    <p:extLst>
      <p:ext uri="{BB962C8B-B14F-4D97-AF65-F5344CB8AC3E}">
        <p14:creationId xmlns:p14="http://schemas.microsoft.com/office/powerpoint/2010/main" val="656776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3000">
    <p:push dir="u"/>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p>
        </p:txBody>
      </p:sp>
      <p:sp>
        <p:nvSpPr>
          <p:cNvPr id="6" name="平行四边形 5"/>
          <p:cNvSpPr/>
          <p:nvPr/>
        </p:nvSpPr>
        <p:spPr>
          <a:xfrm>
            <a:off x="0" y="0"/>
            <a:ext cx="6096000" cy="6858000"/>
          </a:xfrm>
          <a:prstGeom prst="parallelogram">
            <a:avLst>
              <a:gd name="adj" fmla="val 46454"/>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452355" y="5132675"/>
            <a:ext cx="956700" cy="2484944"/>
            <a:chOff x="2500979" y="2768819"/>
            <a:chExt cx="956700" cy="2484944"/>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65055">
              <a:off x="2666890" y="2768819"/>
              <a:ext cx="790789" cy="1048766"/>
            </a:xfrm>
            <a:prstGeom prst="rect">
              <a:avLst/>
            </a:prstGeom>
          </p:spPr>
        </p:pic>
        <p:sp>
          <p:nvSpPr>
            <p:cNvPr id="9" name="等腰三角形 8"/>
            <p:cNvSpPr/>
            <p:nvPr/>
          </p:nvSpPr>
          <p:spPr>
            <a:xfrm rot="1309201">
              <a:off x="2500979" y="3709260"/>
              <a:ext cx="151068" cy="1544503"/>
            </a:xfrm>
            <a:prstGeom prs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5594195" y="2503565"/>
            <a:ext cx="85725" cy="1895475"/>
          </a:xfrm>
          <a:prstGeom prst="rect">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787484" y="2656398"/>
            <a:ext cx="6404516"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河北省学士学位论文管理平台</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053637" y="3439036"/>
            <a:ext cx="4276725" cy="458908"/>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流程</a:t>
            </a:r>
            <a:r>
              <a:rPr lang="en-US" altLang="zh-CN" sz="1800" dirty="0" smtClean="0">
                <a:latin typeface="微软雅黑" panose="020B0503020204020204" pitchFamily="34" charset="-122"/>
                <a:ea typeface="微软雅黑" panose="020B0503020204020204" pitchFamily="34" charset="-122"/>
              </a:rPr>
              <a:t>5</a:t>
            </a:r>
          </a:p>
        </p:txBody>
      </p:sp>
      <p:sp>
        <p:nvSpPr>
          <p:cNvPr id="13" name="文本框 11"/>
          <p:cNvSpPr txBox="1"/>
          <p:nvPr/>
        </p:nvSpPr>
        <p:spPr>
          <a:xfrm>
            <a:off x="8891587" y="5234940"/>
            <a:ext cx="4276725"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endParaRPr lang="en-US" altLang="zh-CN" sz="1600" b="0" dirty="0" smtClean="0">
              <a:latin typeface="微软雅黑" panose="020B0503020204020204" pitchFamily="34" charset="-122"/>
              <a:ea typeface="微软雅黑" panose="020B0503020204020204" pitchFamily="34" charset="-122"/>
            </a:endParaRPr>
          </a:p>
          <a:p>
            <a:pPr>
              <a:lnSpc>
                <a:spcPct val="150000"/>
              </a:lnSpc>
            </a:pPr>
            <a:r>
              <a:rPr lang="en-US" altLang="zh-CN" sz="1600" b="0" dirty="0" smtClean="0">
                <a:latin typeface="微软雅黑" panose="020B0503020204020204" pitchFamily="34" charset="-122"/>
                <a:ea typeface="微软雅黑" panose="020B0503020204020204" pitchFamily="34" charset="-122"/>
              </a:rPr>
              <a:t>http://vpcs.cqvip.com/hee/</a:t>
            </a:r>
          </a:p>
          <a:p>
            <a:pPr>
              <a:lnSpc>
                <a:spcPct val="150000"/>
              </a:lnSpc>
            </a:pPr>
            <a:r>
              <a:rPr lang="zh-CN" altLang="en-US" sz="1600" b="0" dirty="0" smtClean="0">
                <a:latin typeface="微软雅黑" panose="020B0503020204020204" pitchFamily="34" charset="-122"/>
                <a:ea typeface="微软雅黑" panose="020B0503020204020204" pitchFamily="34" charset="-122"/>
              </a:rPr>
              <a:t>技术支持：重庆维普资讯有限公司</a:t>
            </a:r>
            <a:endParaRPr lang="en-US" altLang="zh-CN" sz="1600" b="0" dirty="0" smtClean="0">
              <a:latin typeface="微软雅黑" panose="020B0503020204020204" pitchFamily="34" charset="-122"/>
              <a:ea typeface="微软雅黑" panose="020B0503020204020204" pitchFamily="34" charset="-122"/>
            </a:endParaRPr>
          </a:p>
        </p:txBody>
      </p:sp>
      <p:sp>
        <p:nvSpPr>
          <p:cNvPr id="14" name="灯片编号占位符 13"/>
          <p:cNvSpPr>
            <a:spLocks noGrp="1"/>
          </p:cNvSpPr>
          <p:nvPr>
            <p:ph type="sldNum" sz="quarter" idx="12"/>
          </p:nvPr>
        </p:nvSpPr>
        <p:spPr/>
        <p:txBody>
          <a:bodyPr/>
          <a:lstStyle/>
          <a:p>
            <a:fld id="{0094908D-A80F-411F-8F4D-0801654F3183}" type="slidenum">
              <a:rPr lang="zh-CN" altLang="en-US" smtClean="0"/>
              <a:pPr/>
              <a:t>1</a:t>
            </a:fld>
            <a:endParaRPr lang="zh-CN" altLang="en-US"/>
          </a:p>
        </p:txBody>
      </p:sp>
    </p:spTree>
    <p:extLst>
      <p:ext uri="{BB962C8B-B14F-4D97-AF65-F5344CB8AC3E}">
        <p14:creationId xmlns:p14="http://schemas.microsoft.com/office/powerpoint/2010/main" val="17415389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2.70833E-6 -3.33333E-6 L 0.09218 -0.33495 L 0.09218 -0.33472 " pathEditMode="relative" rAng="0" ptsTypes="AAA">
                                      <p:cBhvr>
                                        <p:cTn id="6" dur="1000" fill="hold"/>
                                        <p:tgtEl>
                                          <p:spTgt spid="2"/>
                                        </p:tgtEl>
                                        <p:attrNameLst>
                                          <p:attrName>ppt_x</p:attrName>
                                          <p:attrName>ppt_y</p:attrName>
                                        </p:attrNameLst>
                                      </p:cBhvr>
                                      <p:rCtr x="4609" y="-16759"/>
                                    </p:animMotion>
                                  </p:childTnLst>
                                </p:cTn>
                              </p:par>
                            </p:childTnLst>
                          </p:cTn>
                        </p:par>
                        <p:par>
                          <p:cTn id="7" fill="hold">
                            <p:stCondLst>
                              <p:cond delay="1000"/>
                            </p:stCondLst>
                            <p:childTnLst>
                              <p:par>
                                <p:cTn id="8" presetID="22" presetClass="entr" presetSubtype="4"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1000"/>
                                        <p:tgtEl>
                                          <p:spTgt spid="1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1000"/>
                                        <p:tgtEl>
                                          <p:spTgt spid="1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340338" y="3475616"/>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880752" y="2662623"/>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7"/>
          <p:cNvSpPr txBox="1"/>
          <p:nvPr/>
        </p:nvSpPr>
        <p:spPr>
          <a:xfrm>
            <a:off x="1327759" y="1308870"/>
            <a:ext cx="9221296" cy="2262158"/>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错误信息提示：</a:t>
            </a:r>
            <a:r>
              <a:rPr lang="zh-CN" altLang="en-US" sz="1600" b="0" dirty="0" smtClean="0">
                <a:solidFill>
                  <a:schemeClr val="tx1"/>
                </a:solidFill>
                <a:latin typeface="微软雅黑" panose="020B0503020204020204" pitchFamily="34" charset="-122"/>
                <a:ea typeface="微软雅黑" panose="020B0503020204020204" pitchFamily="34" charset="-122"/>
              </a:rPr>
              <a:t>如果提交的压缩包存在问题，会解析到错误信息，可显示对应的哪几篇文章上传错误并且选择右上角</a:t>
            </a:r>
            <a:r>
              <a:rPr lang="zh-CN" altLang="en-US" sz="1600" b="0" dirty="0" smtClean="0">
                <a:solidFill>
                  <a:srgbClr val="FF0000"/>
                </a:solidFill>
                <a:latin typeface="微软雅黑" panose="020B0503020204020204" pitchFamily="34" charset="-122"/>
                <a:ea typeface="微软雅黑" panose="020B0503020204020204" pitchFamily="34" charset="-122"/>
              </a:rPr>
              <a:t>导出</a:t>
            </a:r>
            <a:r>
              <a:rPr lang="en-US" altLang="zh-CN" sz="1600" b="0" dirty="0" smtClean="0">
                <a:solidFill>
                  <a:srgbClr val="FF0000"/>
                </a:solidFill>
                <a:latin typeface="微软雅黑" panose="020B0503020204020204" pitchFamily="34" charset="-122"/>
                <a:ea typeface="微软雅黑" panose="020B0503020204020204" pitchFamily="34" charset="-122"/>
              </a:rPr>
              <a:t>EXCEL</a:t>
            </a:r>
            <a:r>
              <a:rPr lang="zh-CN" altLang="en-US" sz="1600" b="0" dirty="0" smtClean="0">
                <a:solidFill>
                  <a:srgbClr val="FF0000"/>
                </a:solidFill>
                <a:latin typeface="微软雅黑" panose="020B0503020204020204" pitchFamily="34" charset="-122"/>
                <a:ea typeface="微软雅黑" panose="020B0503020204020204" pitchFamily="34" charset="-122"/>
              </a:rPr>
              <a:t>错误信息</a:t>
            </a:r>
            <a:r>
              <a:rPr lang="zh-CN" altLang="en-US" sz="1600" b="0" dirty="0" smtClean="0">
                <a:solidFill>
                  <a:schemeClr val="tx1"/>
                </a:solidFill>
                <a:latin typeface="微软雅黑" panose="020B0503020204020204" pitchFamily="34" charset="-122"/>
                <a:ea typeface="微软雅黑" panose="020B0503020204020204" pitchFamily="34" charset="-122"/>
              </a:rPr>
              <a:t>，对错误的论文进行修改后再次上传，如未有错误信息，直接进入检测。如下图：</a:t>
            </a:r>
          </a:p>
          <a:p>
            <a:pPr>
              <a:lnSpc>
                <a:spcPct val="150000"/>
              </a:lnSpc>
            </a:pPr>
            <a:endParaRPr lang="zh-CN" altLang="en-US" sz="14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p:nvSpPr>
        <p:spPr>
          <a:xfrm>
            <a:off x="955892" y="571922"/>
            <a:ext cx="8756006" cy="97218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提交论文部分</a:t>
            </a:r>
            <a:r>
              <a:rPr lang="zh-CN" altLang="en-US" sz="2400" dirty="0" smtClean="0">
                <a:solidFill>
                  <a:prstClr val="black"/>
                </a:solidFill>
                <a:latin typeface="微软雅黑" panose="020B0503020204020204" pitchFamily="34" charset="-122"/>
                <a:ea typeface="微软雅黑" panose="020B0503020204020204" pitchFamily="34" charset="-122"/>
              </a:rPr>
              <a:t>（非双学位）</a:t>
            </a:r>
            <a:endParaRPr lang="zh-CN" altLang="en-US" sz="160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4" name="灯片编号占位符 23"/>
          <p:cNvSpPr>
            <a:spLocks noGrp="1"/>
          </p:cNvSpPr>
          <p:nvPr>
            <p:ph type="sldNum" sz="quarter" idx="12"/>
          </p:nvPr>
        </p:nvSpPr>
        <p:spPr/>
        <p:txBody>
          <a:bodyPr/>
          <a:lstStyle/>
          <a:p>
            <a:fld id="{0094908D-A80F-411F-8F4D-0801654F3183}" type="slidenum">
              <a:rPr lang="zh-CN" altLang="en-US" smtClean="0"/>
              <a:pPr/>
              <a:t>10</a:t>
            </a:fld>
            <a:endParaRPr lang="zh-CN" altLang="en-US"/>
          </a:p>
        </p:txBody>
      </p:sp>
      <p:sp>
        <p:nvSpPr>
          <p:cNvPr id="1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pic>
        <p:nvPicPr>
          <p:cNvPr id="13" name="图片 12"/>
          <p:cNvPicPr/>
          <p:nvPr/>
        </p:nvPicPr>
        <p:blipFill>
          <a:blip r:embed="rId3" cstate="print"/>
          <a:srcRect/>
          <a:stretch>
            <a:fillRect/>
          </a:stretch>
        </p:blipFill>
        <p:spPr bwMode="auto">
          <a:xfrm>
            <a:off x="1413814" y="2857760"/>
            <a:ext cx="8863330" cy="2395082"/>
          </a:xfrm>
          <a:prstGeom prst="rect">
            <a:avLst/>
          </a:prstGeom>
          <a:noFill/>
          <a:ln w="9525">
            <a:solidFill>
              <a:schemeClr val="bg1">
                <a:lumMod val="50000"/>
              </a:schemeClr>
            </a:solidFill>
            <a:miter lim="800000"/>
            <a:headEnd/>
            <a:tailEnd/>
          </a:ln>
        </p:spPr>
      </p:pic>
    </p:spTree>
    <p:extLst>
      <p:ext uri="{BB962C8B-B14F-4D97-AF65-F5344CB8AC3E}">
        <p14:creationId xmlns:p14="http://schemas.microsoft.com/office/powerpoint/2010/main" val="295449851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340338" y="3475616"/>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880752" y="2662623"/>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7"/>
          <p:cNvSpPr txBox="1"/>
          <p:nvPr/>
        </p:nvSpPr>
        <p:spPr>
          <a:xfrm>
            <a:off x="1327759" y="1308870"/>
            <a:ext cx="9221296" cy="1892826"/>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查看学生检测情况：</a:t>
            </a:r>
            <a:r>
              <a:rPr lang="zh-CN" altLang="en-US" sz="1600" b="0" dirty="0" smtClean="0">
                <a:solidFill>
                  <a:schemeClr val="tx1"/>
                </a:solidFill>
                <a:latin typeface="微软雅黑" panose="020B0503020204020204" pitchFamily="34" charset="-122"/>
                <a:ea typeface="微软雅黑" panose="020B0503020204020204" pitchFamily="34" charset="-122"/>
              </a:rPr>
              <a:t>对已经进行检测的学生检测报告可以进行查看并且下载，可进行批量下载，也可进行批量导出</a:t>
            </a:r>
            <a:r>
              <a:rPr lang="en-US" altLang="zh-CN" sz="1600" b="0" dirty="0" smtClean="0">
                <a:solidFill>
                  <a:schemeClr val="tx1"/>
                </a:solidFill>
                <a:latin typeface="微软雅黑" panose="020B0503020204020204" pitchFamily="34" charset="-122"/>
                <a:ea typeface="微软雅黑" panose="020B0503020204020204" pitchFamily="34" charset="-122"/>
              </a:rPr>
              <a:t>EXCEL</a:t>
            </a:r>
            <a:r>
              <a:rPr lang="zh-CN" altLang="en-US" sz="1600" b="0" dirty="0" smtClean="0">
                <a:solidFill>
                  <a:schemeClr val="tx1"/>
                </a:solidFill>
                <a:latin typeface="微软雅黑" panose="020B0503020204020204" pitchFamily="34" charset="-122"/>
                <a:ea typeface="微软雅黑" panose="020B0503020204020204" pitchFamily="34" charset="-122"/>
              </a:rPr>
              <a:t>检测结果。批量下载报告最多不超过</a:t>
            </a:r>
            <a:r>
              <a:rPr lang="en-US" altLang="zh-CN" sz="1600" b="0" dirty="0" smtClean="0">
                <a:solidFill>
                  <a:schemeClr val="tx1"/>
                </a:solidFill>
                <a:latin typeface="微软雅黑" panose="020B0503020204020204" pitchFamily="34" charset="-122"/>
                <a:ea typeface="微软雅黑" panose="020B0503020204020204" pitchFamily="34" charset="-122"/>
              </a:rPr>
              <a:t>100</a:t>
            </a:r>
            <a:r>
              <a:rPr lang="zh-CN" altLang="en-US" sz="1600" b="0" dirty="0" smtClean="0">
                <a:solidFill>
                  <a:schemeClr val="tx1"/>
                </a:solidFill>
                <a:latin typeface="微软雅黑" panose="020B0503020204020204" pitchFamily="34" charset="-122"/>
                <a:ea typeface="微软雅黑" panose="020B0503020204020204" pitchFamily="34" charset="-122"/>
              </a:rPr>
              <a:t>个，</a:t>
            </a:r>
            <a:r>
              <a:rPr lang="en-US" altLang="zh-CN" sz="1600" b="0" dirty="0" smtClean="0">
                <a:solidFill>
                  <a:schemeClr val="tx1"/>
                </a:solidFill>
                <a:latin typeface="微软雅黑" panose="020B0503020204020204" pitchFamily="34" charset="-122"/>
                <a:ea typeface="微软雅黑" panose="020B0503020204020204" pitchFamily="34" charset="-122"/>
              </a:rPr>
              <a:t>Excel</a:t>
            </a:r>
            <a:r>
              <a:rPr lang="zh-CN" altLang="en-US" sz="1600" b="0" dirty="0" smtClean="0">
                <a:solidFill>
                  <a:schemeClr val="tx1"/>
                </a:solidFill>
                <a:latin typeface="微软雅黑" panose="020B0503020204020204" pitchFamily="34" charset="-122"/>
                <a:ea typeface="微软雅黑" panose="020B0503020204020204" pitchFamily="34" charset="-122"/>
              </a:rPr>
              <a:t>不限制数量。</a:t>
            </a:r>
          </a:p>
          <a:p>
            <a:pPr>
              <a:lnSpc>
                <a:spcPct val="150000"/>
              </a:lnSpc>
            </a:pPr>
            <a:endParaRPr lang="zh-CN" altLang="en-US" sz="14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p:nvSpPr>
        <p:spPr>
          <a:xfrm>
            <a:off x="955892" y="571922"/>
            <a:ext cx="8756006" cy="1015663"/>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提交论文部分（非双学位）</a:t>
            </a: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4" name="灯片编号占位符 23"/>
          <p:cNvSpPr>
            <a:spLocks noGrp="1"/>
          </p:cNvSpPr>
          <p:nvPr>
            <p:ph type="sldNum" sz="quarter" idx="12"/>
          </p:nvPr>
        </p:nvSpPr>
        <p:spPr/>
        <p:txBody>
          <a:bodyPr/>
          <a:lstStyle/>
          <a:p>
            <a:fld id="{0094908D-A80F-411F-8F4D-0801654F3183}" type="slidenum">
              <a:rPr lang="zh-CN" altLang="en-US" smtClean="0"/>
              <a:pPr/>
              <a:t>11</a:t>
            </a:fld>
            <a:endParaRPr lang="zh-CN" altLang="en-US"/>
          </a:p>
        </p:txBody>
      </p:sp>
      <p:sp>
        <p:nvSpPr>
          <p:cNvPr id="1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pic>
        <p:nvPicPr>
          <p:cNvPr id="14" name="图片 13"/>
          <p:cNvPicPr/>
          <p:nvPr/>
        </p:nvPicPr>
        <p:blipFill>
          <a:blip r:embed="rId3" cstate="print"/>
          <a:srcRect/>
          <a:stretch>
            <a:fillRect/>
          </a:stretch>
        </p:blipFill>
        <p:spPr bwMode="auto">
          <a:xfrm>
            <a:off x="1520248" y="2507869"/>
            <a:ext cx="8550678" cy="2540120"/>
          </a:xfrm>
          <a:prstGeom prst="rect">
            <a:avLst/>
          </a:prstGeom>
          <a:noFill/>
          <a:ln w="9525">
            <a:solidFill>
              <a:schemeClr val="bg1">
                <a:lumMod val="50000"/>
              </a:schemeClr>
            </a:solidFill>
            <a:miter lim="800000"/>
            <a:headEnd/>
            <a:tailEnd/>
          </a:ln>
        </p:spPr>
      </p:pic>
    </p:spTree>
    <p:extLst>
      <p:ext uri="{BB962C8B-B14F-4D97-AF65-F5344CB8AC3E}">
        <p14:creationId xmlns:p14="http://schemas.microsoft.com/office/powerpoint/2010/main" val="2954498516"/>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 name="矩形 1"/>
          <p:cNvSpPr/>
          <p:nvPr/>
        </p:nvSpPr>
        <p:spPr>
          <a:xfrm>
            <a:off x="526091" y="0"/>
            <a:ext cx="11154279"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rgbClr val="222A35"/>
              </a:solidFill>
            </a:endParaRPr>
          </a:p>
        </p:txBody>
      </p:sp>
      <p:sp>
        <p:nvSpPr>
          <p:cNvPr id="31" name="椭圆 30"/>
          <p:cNvSpPr/>
          <p:nvPr/>
        </p:nvSpPr>
        <p:spPr>
          <a:xfrm>
            <a:off x="6340338" y="3475616"/>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6880752" y="2662623"/>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0" name="直接连接符 19"/>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p:nvSpPr>
        <p:spPr>
          <a:xfrm>
            <a:off x="955892" y="520020"/>
            <a:ext cx="8756006" cy="646331"/>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rgbClr val="FF0000"/>
                </a:solidFill>
                <a:latin typeface="微软雅黑" panose="020B0503020204020204" pitchFamily="34" charset="-122"/>
                <a:ea typeface="微软雅黑" panose="020B0503020204020204" pitchFamily="34" charset="-122"/>
              </a:rPr>
              <a:t>注意事项</a:t>
            </a:r>
            <a:endParaRPr lang="zh-CN" altLang="en-US" sz="2400" dirty="0" smtClean="0">
              <a:solidFill>
                <a:srgbClr val="FF0000"/>
              </a:solidFill>
              <a:latin typeface="微软雅黑" panose="020B0503020204020204" pitchFamily="34" charset="-122"/>
              <a:ea typeface="微软雅黑" panose="020B0503020204020204" pitchFamily="34" charset="-122"/>
            </a:endParaRPr>
          </a:p>
        </p:txBody>
      </p:sp>
      <p:sp>
        <p:nvSpPr>
          <p:cNvPr id="4" name="内容占位符 3"/>
          <p:cNvSpPr>
            <a:spLocks noGrp="1"/>
          </p:cNvSpPr>
          <p:nvPr>
            <p:ph idx="1"/>
          </p:nvPr>
        </p:nvSpPr>
        <p:spPr/>
        <p:txBody>
          <a:bodyPr>
            <a:normAutofit/>
          </a:bodyPr>
          <a:lstStyle/>
          <a:p>
            <a:r>
              <a:rPr lang="en-US" altLang="zh-CN" sz="2000" dirty="0" smtClean="0">
                <a:solidFill>
                  <a:srgbClr val="FF0000"/>
                </a:solidFill>
              </a:rPr>
              <a:t>1</a:t>
            </a:r>
            <a:r>
              <a:rPr lang="en-US" altLang="zh-CN" sz="2000" dirty="0">
                <a:solidFill>
                  <a:srgbClr val="FF0000"/>
                </a:solidFill>
              </a:rPr>
              <a:t>.</a:t>
            </a:r>
            <a:r>
              <a:rPr lang="zh-CN" altLang="en-US" sz="2000" dirty="0">
                <a:solidFill>
                  <a:srgbClr val="FF0000"/>
                </a:solidFill>
              </a:rPr>
              <a:t>文档的命名</a:t>
            </a:r>
            <a:r>
              <a:rPr lang="zh-CN" altLang="en-US" sz="2000" dirty="0" smtClean="0">
                <a:solidFill>
                  <a:srgbClr val="FF0000"/>
                </a:solidFill>
              </a:rPr>
              <a:t>方式：</a:t>
            </a:r>
            <a:r>
              <a:rPr lang="zh-CN" altLang="en-US" sz="2000" dirty="0" smtClean="0">
                <a:solidFill>
                  <a:srgbClr val="FF0000"/>
                </a:solidFill>
                <a:latin typeface="微软雅黑" panose="020B0503020204020204" pitchFamily="34" charset="-122"/>
                <a:ea typeface="微软雅黑" panose="020B0503020204020204" pitchFamily="34" charset="-122"/>
              </a:rPr>
              <a:t>学</a:t>
            </a:r>
            <a:r>
              <a:rPr lang="zh-CN" altLang="en-US" sz="2000" dirty="0">
                <a:solidFill>
                  <a:srgbClr val="FF0000"/>
                </a:solidFill>
                <a:latin typeface="微软雅黑" panose="020B0503020204020204" pitchFamily="34" charset="-122"/>
                <a:ea typeface="微软雅黑" panose="020B0503020204020204" pitchFamily="34" charset="-122"/>
              </a:rPr>
              <a:t>号</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学生姓名</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论文题目；</a:t>
            </a:r>
            <a:r>
              <a:rPr lang="en-US" altLang="zh-CN" sz="2000" dirty="0" err="1">
                <a:solidFill>
                  <a:srgbClr val="FF0000"/>
                </a:solidFill>
                <a:latin typeface="微软雅黑" panose="020B0503020204020204" pitchFamily="34" charset="-122"/>
                <a:ea typeface="微软雅黑" panose="020B0503020204020204" pitchFamily="34" charset="-122"/>
              </a:rPr>
              <a:t>wps</a:t>
            </a:r>
            <a:r>
              <a:rPr lang="zh-CN" altLang="en-US" sz="2000" dirty="0">
                <a:solidFill>
                  <a:srgbClr val="FF0000"/>
                </a:solidFill>
                <a:latin typeface="微软雅黑" panose="020B0503020204020204" pitchFamily="34" charset="-122"/>
                <a:ea typeface="微软雅黑" panose="020B0503020204020204" pitchFamily="34" charset="-122"/>
              </a:rPr>
              <a:t>格式的不可以提交。备注：“</a:t>
            </a: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是中间的不是下划线，英文或中文状态都是一样</a:t>
            </a:r>
            <a:r>
              <a:rPr lang="zh-CN" altLang="en-US" sz="2000" dirty="0" smtClean="0">
                <a:solidFill>
                  <a:srgbClr val="FF0000"/>
                </a:solidFill>
                <a:latin typeface="微软雅黑" panose="020B0503020204020204" pitchFamily="34" charset="-122"/>
                <a:ea typeface="微软雅黑" panose="020B0503020204020204" pitchFamily="34" charset="-122"/>
              </a:rPr>
              <a:t>的，没有区别。</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r>
              <a:rPr lang="en-US" altLang="zh-CN" sz="2000" dirty="0" smtClean="0">
                <a:solidFill>
                  <a:srgbClr val="FF0000"/>
                </a:solidFill>
              </a:rPr>
              <a:t>2</a:t>
            </a:r>
            <a:r>
              <a:rPr lang="en-US" altLang="zh-CN" sz="2000" dirty="0">
                <a:solidFill>
                  <a:srgbClr val="FF0000"/>
                </a:solidFill>
              </a:rPr>
              <a:t>.</a:t>
            </a:r>
            <a:r>
              <a:rPr lang="zh-CN" altLang="en-US" sz="2000" dirty="0">
                <a:solidFill>
                  <a:srgbClr val="FF0000"/>
                </a:solidFill>
              </a:rPr>
              <a:t>单篇文档大小不能超过</a:t>
            </a:r>
            <a:r>
              <a:rPr lang="en-US" altLang="zh-CN" sz="2000" dirty="0">
                <a:solidFill>
                  <a:srgbClr val="FF0000"/>
                </a:solidFill>
              </a:rPr>
              <a:t>20M,</a:t>
            </a:r>
            <a:r>
              <a:rPr lang="zh-CN" altLang="en-US" sz="2000" dirty="0">
                <a:solidFill>
                  <a:srgbClr val="FF0000"/>
                </a:solidFill>
              </a:rPr>
              <a:t>压缩包的大小不能超过</a:t>
            </a:r>
            <a:r>
              <a:rPr lang="en-US" altLang="zh-CN" sz="2000" dirty="0">
                <a:solidFill>
                  <a:srgbClr val="FF0000"/>
                </a:solidFill>
              </a:rPr>
              <a:t>200M</a:t>
            </a:r>
            <a:r>
              <a:rPr lang="zh-CN" altLang="en-US" sz="2000" dirty="0">
                <a:solidFill>
                  <a:srgbClr val="FF0000"/>
                </a:solidFill>
              </a:rPr>
              <a:t>。</a:t>
            </a:r>
          </a:p>
          <a:p>
            <a:r>
              <a:rPr lang="en-US" altLang="zh-CN" sz="2000" dirty="0">
                <a:solidFill>
                  <a:srgbClr val="FF0000"/>
                </a:solidFill>
              </a:rPr>
              <a:t>3.</a:t>
            </a:r>
            <a:r>
              <a:rPr lang="zh-CN" altLang="en-US" sz="2000" dirty="0">
                <a:solidFill>
                  <a:srgbClr val="FF0000"/>
                </a:solidFill>
              </a:rPr>
              <a:t>有文档上传出现报错。主要的问题是学生在粘贴的时候把一些隐藏字符粘贴到文档中出现无法识别或字符不符。处理方法是：一种是把全文复制到文本中，发现隐藏字符进行删除。另一种是复制到新的</a:t>
            </a:r>
            <a:r>
              <a:rPr lang="en-US" altLang="zh-CN" sz="2000" dirty="0">
                <a:solidFill>
                  <a:srgbClr val="FF0000"/>
                </a:solidFill>
              </a:rPr>
              <a:t>word</a:t>
            </a:r>
            <a:r>
              <a:rPr lang="zh-CN" altLang="en-US" sz="2000" dirty="0">
                <a:solidFill>
                  <a:srgbClr val="FF0000"/>
                </a:solidFill>
              </a:rPr>
              <a:t>中再进行上传</a:t>
            </a:r>
            <a:r>
              <a:rPr lang="zh-CN" altLang="en-US" sz="2000" dirty="0" smtClean="0">
                <a:solidFill>
                  <a:srgbClr val="FF0000"/>
                </a:solidFill>
              </a:rPr>
              <a:t>。</a:t>
            </a:r>
            <a:endParaRPr lang="en-US" altLang="zh-CN" sz="2000" dirty="0" smtClean="0">
              <a:solidFill>
                <a:srgbClr val="FF0000"/>
              </a:solidFill>
            </a:endParaRPr>
          </a:p>
          <a:p>
            <a:r>
              <a:rPr lang="en-US" altLang="zh-CN" sz="2000" dirty="0" smtClean="0">
                <a:solidFill>
                  <a:srgbClr val="FF0000"/>
                </a:solidFill>
              </a:rPr>
              <a:t>4.</a:t>
            </a:r>
            <a:r>
              <a:rPr lang="zh-CN" altLang="en-US" sz="2000" dirty="0" smtClean="0">
                <a:solidFill>
                  <a:srgbClr val="FF0000"/>
                </a:solidFill>
              </a:rPr>
              <a:t>河北省学位论文管理平台每个学生只有一次上传机会，而且学校没有删除和修改的权限，如果上传错误需要向省学位办提交证明审核，所以上传过程大家一定要谨慎仔细。切记</a:t>
            </a:r>
            <a:endParaRPr lang="zh-CN" altLang="en-US" dirty="0">
              <a:solidFill>
                <a:srgbClr val="FF0000"/>
              </a:solidFill>
            </a:endParaRPr>
          </a:p>
        </p:txBody>
      </p:sp>
      <p:sp>
        <p:nvSpPr>
          <p:cNvPr id="24" name="灯片编号占位符 23"/>
          <p:cNvSpPr>
            <a:spLocks noGrp="1"/>
          </p:cNvSpPr>
          <p:nvPr>
            <p:ph type="sldNum" sz="quarter" idx="12"/>
          </p:nvPr>
        </p:nvSpPr>
        <p:spPr/>
        <p:txBody>
          <a:bodyPr/>
          <a:lstStyle/>
          <a:p>
            <a:fld id="{0094908D-A80F-411F-8F4D-0801654F3183}" type="slidenum">
              <a:rPr lang="zh-CN" altLang="en-US" smtClean="0">
                <a:solidFill>
                  <a:prstClr val="black">
                    <a:tint val="75000"/>
                  </a:prstClr>
                </a:solidFill>
              </a:rPr>
              <a:pPr/>
              <a:t>12</a:t>
            </a:fld>
            <a:endParaRPr lang="zh-CN" altLang="en-US">
              <a:solidFill>
                <a:prstClr val="black">
                  <a:tint val="75000"/>
                </a:prstClr>
              </a:solidFill>
            </a:endParaRPr>
          </a:p>
        </p:txBody>
      </p:sp>
      <p:sp>
        <p:nvSpPr>
          <p:cNvPr id="1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Tree>
    <p:extLst>
      <p:ext uri="{BB962C8B-B14F-4D97-AF65-F5344CB8AC3E}">
        <p14:creationId xmlns:p14="http://schemas.microsoft.com/office/powerpoint/2010/main" val="1416522067"/>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6" name="平行四边形 5"/>
          <p:cNvSpPr/>
          <p:nvPr/>
        </p:nvSpPr>
        <p:spPr>
          <a:xfrm>
            <a:off x="0" y="0"/>
            <a:ext cx="6096000" cy="6858000"/>
          </a:xfrm>
          <a:prstGeom prst="parallelogram">
            <a:avLst>
              <a:gd name="adj" fmla="val 46454"/>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96000" y="2481262"/>
            <a:ext cx="85725" cy="1895475"/>
          </a:xfrm>
          <a:prstGeom prst="rect">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381408" y="3044702"/>
            <a:ext cx="4276725" cy="646331"/>
          </a:xfrm>
          <a:prstGeom prst="rect">
            <a:avLst/>
          </a:prstGeom>
          <a:noFill/>
        </p:spPr>
        <p:txBody>
          <a:bodyPr wrap="squar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THANK YOU</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452355" y="5132675"/>
            <a:ext cx="956700" cy="2484944"/>
            <a:chOff x="2500979" y="2768819"/>
            <a:chExt cx="956700" cy="2484944"/>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65055">
              <a:off x="2666890" y="2768819"/>
              <a:ext cx="790789" cy="1048766"/>
            </a:xfrm>
            <a:prstGeom prst="rect">
              <a:avLst/>
            </a:prstGeom>
          </p:spPr>
        </p:pic>
        <p:sp>
          <p:nvSpPr>
            <p:cNvPr id="15" name="等腰三角形 14"/>
            <p:cNvSpPr/>
            <p:nvPr/>
          </p:nvSpPr>
          <p:spPr>
            <a:xfrm rot="1309201">
              <a:off x="2500979" y="3709260"/>
              <a:ext cx="151068" cy="1544503"/>
            </a:xfrm>
            <a:prstGeom prs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灯片编号占位符 15"/>
          <p:cNvSpPr>
            <a:spLocks noGrp="1"/>
          </p:cNvSpPr>
          <p:nvPr>
            <p:ph type="sldNum" sz="quarter" idx="12"/>
          </p:nvPr>
        </p:nvSpPr>
        <p:spPr/>
        <p:txBody>
          <a:bodyPr/>
          <a:lstStyle/>
          <a:p>
            <a:fld id="{0094908D-A80F-411F-8F4D-0801654F3183}" type="slidenum">
              <a:rPr lang="zh-CN" altLang="en-US" smtClean="0"/>
              <a:pPr/>
              <a:t>13</a:t>
            </a:fld>
            <a:endParaRPr lang="zh-CN" altLang="en-US"/>
          </a:p>
        </p:txBody>
      </p:sp>
    </p:spTree>
    <p:extLst>
      <p:ext uri="{BB962C8B-B14F-4D97-AF65-F5344CB8AC3E}">
        <p14:creationId xmlns:p14="http://schemas.microsoft.com/office/powerpoint/2010/main" val="5082708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6" name="平行四边形 5"/>
          <p:cNvSpPr/>
          <p:nvPr/>
        </p:nvSpPr>
        <p:spPr>
          <a:xfrm>
            <a:off x="3275861" y="0"/>
            <a:ext cx="6096000" cy="6858000"/>
          </a:xfrm>
          <a:prstGeom prst="parallelogram">
            <a:avLst>
              <a:gd name="adj" fmla="val 46454"/>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11629" y="873286"/>
            <a:ext cx="11168742" cy="51199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5414920" y="873285"/>
            <a:ext cx="1362159" cy="643456"/>
          </a:xfrm>
          <a:prstGeom prst="triangle">
            <a:avLst/>
          </a:prstGeom>
          <a:solidFill>
            <a:schemeClr val="bg1"/>
          </a:solidFill>
          <a:ln>
            <a:noFill/>
          </a:ln>
          <a:effectLst>
            <a:outerShdw blurRad="508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028351" y="3835748"/>
            <a:ext cx="3461969" cy="877163"/>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gn="ctr">
              <a:lnSpc>
                <a:spcPct val="150000"/>
              </a:lnSpc>
            </a:pPr>
            <a:r>
              <a:rPr lang="en-US" altLang="zh-CN" sz="1600" b="0" dirty="0">
                <a:solidFill>
                  <a:srgbClr val="222A35"/>
                </a:solidFill>
                <a:latin typeface="微软雅黑" panose="020B0503020204020204" pitchFamily="34" charset="-122"/>
                <a:ea typeface="微软雅黑" panose="020B0503020204020204" pitchFamily="34" charset="-122"/>
              </a:rPr>
              <a:t>PART TWO</a:t>
            </a:r>
          </a:p>
          <a:p>
            <a:pPr algn="ctr">
              <a:lnSpc>
                <a:spcPct val="150000"/>
              </a:lnSpc>
            </a:pPr>
            <a:r>
              <a:rPr lang="zh-CN" altLang="en-US" sz="1800" dirty="0" smtClean="0">
                <a:solidFill>
                  <a:srgbClr val="222A35"/>
                </a:solidFill>
                <a:latin typeface="微软雅黑" panose="020B0503020204020204" pitchFamily="34" charset="-122"/>
                <a:ea typeface="微软雅黑" panose="020B0503020204020204" pitchFamily="34" charset="-122"/>
              </a:rPr>
              <a:t>院系管理员</a:t>
            </a:r>
            <a:endParaRPr lang="zh-CN" altLang="en-US" sz="1800" dirty="0">
              <a:solidFill>
                <a:srgbClr val="222A35"/>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340019" y="-2481722"/>
            <a:ext cx="3191345" cy="9838078"/>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gn="ctr">
              <a:lnSpc>
                <a:spcPct val="150000"/>
              </a:lnSpc>
            </a:pPr>
            <a:r>
              <a:rPr lang="en-US" altLang="zh-CN" sz="50000" b="0" dirty="0">
                <a:solidFill>
                  <a:srgbClr val="B81C22"/>
                </a:solidFill>
                <a:latin typeface="Dotum" panose="020B0600000101010101" pitchFamily="34" charset="-127"/>
                <a:ea typeface="Dotum" panose="020B0600000101010101" pitchFamily="34" charset="-127"/>
              </a:rPr>
              <a:t>2</a:t>
            </a:r>
            <a:endParaRPr lang="zh-CN" altLang="en-US" sz="50000" b="0" dirty="0">
              <a:solidFill>
                <a:srgbClr val="B81C22"/>
              </a:solidFill>
              <a:latin typeface="Dotum" panose="020B0600000101010101" pitchFamily="34" charset="-127"/>
              <a:ea typeface="Dotum" panose="020B0600000101010101" pitchFamily="34" charset="-127"/>
            </a:endParaRPr>
          </a:p>
        </p:txBody>
      </p:sp>
      <p:sp>
        <p:nvSpPr>
          <p:cNvPr id="7" name="直角三角形 6"/>
          <p:cNvSpPr/>
          <p:nvPr/>
        </p:nvSpPr>
        <p:spPr>
          <a:xfrm rot="16200000">
            <a:off x="511629" y="874368"/>
            <a:ext cx="331402" cy="331402"/>
          </a:xfrm>
          <a:prstGeom prst="r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rot="16200000">
            <a:off x="511629" y="1205772"/>
            <a:ext cx="331402" cy="331402"/>
          </a:xfrm>
          <a:prstGeom prst="r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25"/>
          <p:cNvSpPr/>
          <p:nvPr/>
        </p:nvSpPr>
        <p:spPr>
          <a:xfrm rot="16200000">
            <a:off x="844117" y="874368"/>
            <a:ext cx="331402" cy="331402"/>
          </a:xfrm>
          <a:prstGeom prst="r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p:cNvSpPr/>
          <p:nvPr/>
        </p:nvSpPr>
        <p:spPr>
          <a:xfrm rot="16200000">
            <a:off x="844117" y="1205772"/>
            <a:ext cx="331402" cy="331402"/>
          </a:xfrm>
          <a:prstGeom prst="r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rot="16200000">
            <a:off x="511087" y="1537442"/>
            <a:ext cx="663890" cy="663890"/>
          </a:xfrm>
          <a:prstGeom prst="r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16200000">
            <a:off x="1176062" y="873012"/>
            <a:ext cx="663890" cy="663890"/>
          </a:xfrm>
          <a:prstGeom prst="rtTriangle">
            <a:avLst/>
          </a:prstGeom>
          <a:solidFill>
            <a:srgbClr val="B81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00000">
            <a:off x="7951345" y="2383616"/>
            <a:ext cx="1556985" cy="1127206"/>
          </a:xfrm>
          <a:prstGeom prst="rect">
            <a:avLst/>
          </a:prstGeom>
        </p:spPr>
      </p:pic>
      <p:sp>
        <p:nvSpPr>
          <p:cNvPr id="15" name="灯片编号占位符 14"/>
          <p:cNvSpPr>
            <a:spLocks noGrp="1"/>
          </p:cNvSpPr>
          <p:nvPr>
            <p:ph type="sldNum" sz="quarter" idx="12"/>
          </p:nvPr>
        </p:nvSpPr>
        <p:spPr/>
        <p:txBody>
          <a:bodyPr/>
          <a:lstStyle/>
          <a:p>
            <a:fld id="{0094908D-A80F-411F-8F4D-0801654F3183}" type="slidenum">
              <a:rPr lang="zh-CN" altLang="en-US" smtClean="0"/>
              <a:pPr/>
              <a:t>2</a:t>
            </a:fld>
            <a:endParaRPr lang="zh-CN" altLang="en-US"/>
          </a:p>
        </p:txBody>
      </p:sp>
    </p:spTree>
    <p:extLst>
      <p:ext uri="{BB962C8B-B14F-4D97-AF65-F5344CB8AC3E}">
        <p14:creationId xmlns:p14="http://schemas.microsoft.com/office/powerpoint/2010/main" val="297086802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340338" y="3475616"/>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880752" y="2662623"/>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7"/>
          <p:cNvSpPr txBox="1"/>
          <p:nvPr/>
        </p:nvSpPr>
        <p:spPr>
          <a:xfrm>
            <a:off x="1327759" y="1308870"/>
            <a:ext cx="9221296" cy="1569660"/>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b="0" dirty="0" smtClean="0">
                <a:solidFill>
                  <a:schemeClr val="tx1"/>
                </a:solidFill>
                <a:latin typeface="微软雅黑" panose="020B0503020204020204" pitchFamily="34" charset="-122"/>
                <a:ea typeface="微软雅黑" panose="020B0503020204020204" pitchFamily="34" charset="-122"/>
              </a:rPr>
              <a:t>第</a:t>
            </a:r>
            <a:r>
              <a:rPr lang="zh-CN" altLang="en-US" sz="1600" b="0" dirty="0">
                <a:solidFill>
                  <a:schemeClr val="tx1"/>
                </a:solidFill>
                <a:latin typeface="微软雅黑" panose="020B0503020204020204" pitchFamily="34" charset="-122"/>
                <a:ea typeface="微软雅黑" panose="020B0503020204020204" pitchFamily="34" charset="-122"/>
              </a:rPr>
              <a:t>一</a:t>
            </a:r>
            <a:r>
              <a:rPr lang="zh-CN" altLang="en-US" sz="1600" b="0" dirty="0" smtClean="0">
                <a:solidFill>
                  <a:schemeClr val="tx1"/>
                </a:solidFill>
                <a:latin typeface="微软雅黑" panose="020B0503020204020204" pitchFamily="34" charset="-122"/>
                <a:ea typeface="微软雅黑" panose="020B0503020204020204" pitchFamily="34" charset="-122"/>
              </a:rPr>
              <a:t>步：初始管理，进行“专业管理”设置；点击“新增”，也可进行“批量新增”，将专业信息导入到平台中。</a:t>
            </a:r>
          </a:p>
          <a:p>
            <a:pPr>
              <a:lnSpc>
                <a:spcPct val="150000"/>
              </a:lnSpc>
            </a:pPr>
            <a:r>
              <a:rPr lang="zh-CN" altLang="en-US" sz="1600" b="0" dirty="0" smtClean="0">
                <a:solidFill>
                  <a:srgbClr val="FF0000"/>
                </a:solidFill>
                <a:latin typeface="微软雅黑" panose="020B0503020204020204" pitchFamily="34" charset="-122"/>
                <a:ea typeface="微软雅黑" panose="020B0503020204020204" pitchFamily="34" charset="-122"/>
              </a:rPr>
              <a:t>*</a:t>
            </a:r>
            <a:r>
              <a:rPr lang="zh-CN" altLang="en-US" sz="1600" b="0" dirty="0" smtClean="0">
                <a:solidFill>
                  <a:srgbClr val="FF0000"/>
                </a:solidFill>
                <a:latin typeface="微软雅黑" panose="020B0503020204020204" pitchFamily="34" charset="-122"/>
                <a:ea typeface="微软雅黑" panose="020B0503020204020204" pitchFamily="34" charset="-122"/>
              </a:rPr>
              <a:t>专业</a:t>
            </a:r>
            <a:r>
              <a:rPr lang="zh-CN" altLang="en-US" sz="1600" b="0" dirty="0" smtClean="0">
                <a:solidFill>
                  <a:srgbClr val="FF0000"/>
                </a:solidFill>
                <a:latin typeface="微软雅黑" panose="020B0503020204020204" pitchFamily="34" charset="-122"/>
                <a:ea typeface="微软雅黑" panose="020B0503020204020204" pitchFamily="34" charset="-122"/>
              </a:rPr>
              <a:t>名称、所属院系都要写全称，专业</a:t>
            </a:r>
            <a:r>
              <a:rPr lang="zh-CN" altLang="en-US" sz="1600" b="0" dirty="0" smtClean="0">
                <a:solidFill>
                  <a:srgbClr val="FF0000"/>
                </a:solidFill>
                <a:latin typeface="微软雅黑" panose="020B0503020204020204" pitchFamily="34" charset="-122"/>
                <a:ea typeface="微软雅黑" panose="020B0503020204020204" pitchFamily="34" charset="-122"/>
              </a:rPr>
              <a:t>代码按照数据采集的填写。</a:t>
            </a: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p:nvSpPr>
        <p:spPr>
          <a:xfrm>
            <a:off x="955892" y="571922"/>
            <a:ext cx="8756006" cy="1384995"/>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统一设置部分</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pic>
        <p:nvPicPr>
          <p:cNvPr id="22" name="图片 21"/>
          <p:cNvPicPr/>
          <p:nvPr/>
        </p:nvPicPr>
        <p:blipFill>
          <a:blip r:embed="rId3" cstate="print"/>
          <a:srcRect/>
          <a:stretch>
            <a:fillRect/>
          </a:stretch>
        </p:blipFill>
        <p:spPr bwMode="auto">
          <a:xfrm>
            <a:off x="1365337" y="2956141"/>
            <a:ext cx="2642991" cy="2517733"/>
          </a:xfrm>
          <a:prstGeom prst="rect">
            <a:avLst/>
          </a:prstGeom>
          <a:noFill/>
          <a:ln w="9525">
            <a:solidFill>
              <a:schemeClr val="bg1">
                <a:lumMod val="50000"/>
              </a:schemeClr>
            </a:solidFill>
            <a:miter lim="800000"/>
            <a:headEnd/>
            <a:tailEnd/>
          </a:ln>
        </p:spPr>
      </p:pic>
      <p:pic>
        <p:nvPicPr>
          <p:cNvPr id="23" name="图片 22"/>
          <p:cNvPicPr/>
          <p:nvPr/>
        </p:nvPicPr>
        <p:blipFill>
          <a:blip r:embed="rId4" cstate="print"/>
          <a:srcRect/>
          <a:stretch>
            <a:fillRect/>
          </a:stretch>
        </p:blipFill>
        <p:spPr bwMode="auto">
          <a:xfrm>
            <a:off x="4521896" y="2943616"/>
            <a:ext cx="6688899" cy="2542784"/>
          </a:xfrm>
          <a:prstGeom prst="rect">
            <a:avLst/>
          </a:prstGeom>
          <a:noFill/>
          <a:ln w="9525">
            <a:solidFill>
              <a:schemeClr val="bg1">
                <a:lumMod val="50000"/>
              </a:schemeClr>
            </a:solidFill>
            <a:miter lim="800000"/>
            <a:headEnd/>
            <a:tailEnd/>
          </a:ln>
        </p:spPr>
      </p:pic>
      <p:sp>
        <p:nvSpPr>
          <p:cNvPr id="24" name="灯片编号占位符 23"/>
          <p:cNvSpPr>
            <a:spLocks noGrp="1"/>
          </p:cNvSpPr>
          <p:nvPr>
            <p:ph type="sldNum" sz="quarter" idx="12"/>
          </p:nvPr>
        </p:nvSpPr>
        <p:spPr/>
        <p:txBody>
          <a:bodyPr/>
          <a:lstStyle/>
          <a:p>
            <a:fld id="{0094908D-A80F-411F-8F4D-0801654F3183}" type="slidenum">
              <a:rPr lang="zh-CN" altLang="en-US" smtClean="0"/>
              <a:pPr/>
              <a:t>3</a:t>
            </a:fld>
            <a:endParaRPr lang="zh-CN" altLang="en-US"/>
          </a:p>
        </p:txBody>
      </p:sp>
      <p:sp>
        <p:nvSpPr>
          <p:cNvPr id="28"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Tree>
    <p:extLst>
      <p:ext uri="{BB962C8B-B14F-4D97-AF65-F5344CB8AC3E}">
        <p14:creationId xmlns:p14="http://schemas.microsoft.com/office/powerpoint/2010/main" val="295449851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37669" y="3036702"/>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940384" y="3277667"/>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987148" y="4405198"/>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14500" y="5016500"/>
            <a:ext cx="63500" cy="1054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7"/>
          <p:cNvSpPr txBox="1"/>
          <p:nvPr/>
        </p:nvSpPr>
        <p:spPr>
          <a:xfrm>
            <a:off x="1392217" y="1546863"/>
            <a:ext cx="8756006"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chemeClr val="tx1"/>
                </a:solidFill>
                <a:latin typeface="微软雅黑" panose="020B0503020204020204" pitchFamily="34" charset="-122"/>
                <a:ea typeface="微软雅黑" panose="020B0503020204020204" pitchFamily="34" charset="-122"/>
              </a:rPr>
              <a:t>单个新增：</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9" name="文本框 27"/>
          <p:cNvSpPr txBox="1"/>
          <p:nvPr/>
        </p:nvSpPr>
        <p:spPr>
          <a:xfrm>
            <a:off x="6504923" y="1561477"/>
            <a:ext cx="3190223"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chemeClr val="tx1"/>
                </a:solidFill>
                <a:latin typeface="微软雅黑" panose="020B0503020204020204" pitchFamily="34" charset="-122"/>
                <a:ea typeface="微软雅黑" panose="020B0503020204020204" pitchFamily="34" charset="-122"/>
              </a:rPr>
              <a:t>批量新增：</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
        <p:nvSpPr>
          <p:cNvPr id="43" name="文本框 27"/>
          <p:cNvSpPr txBox="1"/>
          <p:nvPr/>
        </p:nvSpPr>
        <p:spPr>
          <a:xfrm>
            <a:off x="955892" y="571922"/>
            <a:ext cx="8756006" cy="1384995"/>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统一设置部分</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53" name="下箭头 52"/>
          <p:cNvSpPr/>
          <p:nvPr/>
        </p:nvSpPr>
        <p:spPr>
          <a:xfrm>
            <a:off x="8592855" y="3845490"/>
            <a:ext cx="137786" cy="21294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27"/>
          <p:cNvSpPr txBox="1"/>
          <p:nvPr/>
        </p:nvSpPr>
        <p:spPr>
          <a:xfrm>
            <a:off x="1795136" y="4768696"/>
            <a:ext cx="8756006" cy="2308324"/>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en-US" altLang="zh-CN" sz="1600" dirty="0" smtClean="0">
                <a:solidFill>
                  <a:srgbClr val="FF0000"/>
                </a:solidFill>
                <a:latin typeface="微软雅黑" panose="020B0503020204020204" pitchFamily="34" charset="-122"/>
                <a:ea typeface="微软雅黑" panose="020B0503020204020204" pitchFamily="34" charset="-122"/>
              </a:rPr>
              <a:t>1</a:t>
            </a:r>
            <a:r>
              <a:rPr lang="zh-CN" altLang="en-US" sz="1600" dirty="0" smtClean="0">
                <a:solidFill>
                  <a:srgbClr val="FF0000"/>
                </a:solidFill>
                <a:latin typeface="微软雅黑" panose="020B0503020204020204" pitchFamily="34" charset="-122"/>
                <a:ea typeface="微软雅黑" panose="020B0503020204020204" pitchFamily="34" charset="-122"/>
              </a:rPr>
              <a:t>、批量新增容易将专业重复导入系统，请注意，</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如重复导入请进行删除处理。</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1600" dirty="0" smtClean="0">
                <a:solidFill>
                  <a:srgbClr val="FF0000"/>
                </a:solidFill>
                <a:latin typeface="微软雅黑" panose="020B0503020204020204" pitchFamily="34" charset="-122"/>
                <a:ea typeface="微软雅黑" panose="020B0503020204020204" pitchFamily="34" charset="-122"/>
              </a:rPr>
              <a:t>2</a:t>
            </a:r>
            <a:r>
              <a:rPr lang="zh-CN" altLang="en-US" sz="1600" dirty="0" smtClean="0">
                <a:solidFill>
                  <a:srgbClr val="FF0000"/>
                </a:solidFill>
                <a:latin typeface="微软雅黑" panose="020B0503020204020204" pitchFamily="34" charset="-122"/>
                <a:ea typeface="微软雅黑" panose="020B0503020204020204" pitchFamily="34" charset="-122"/>
              </a:rPr>
              <a:t>、为保证数据的规范性，模板的字段顺序及字段</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名称不得修改，严格按照模板输入。</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pic>
        <p:nvPicPr>
          <p:cNvPr id="18" name="图片 17"/>
          <p:cNvPicPr/>
          <p:nvPr/>
        </p:nvPicPr>
        <p:blipFill>
          <a:blip r:embed="rId3" cstate="print"/>
          <a:srcRect/>
          <a:stretch>
            <a:fillRect/>
          </a:stretch>
        </p:blipFill>
        <p:spPr bwMode="auto">
          <a:xfrm>
            <a:off x="1494758" y="2339472"/>
            <a:ext cx="3891433" cy="2044638"/>
          </a:xfrm>
          <a:prstGeom prst="rect">
            <a:avLst/>
          </a:prstGeom>
          <a:noFill/>
          <a:ln w="9525">
            <a:solidFill>
              <a:schemeClr val="bg1">
                <a:lumMod val="50000"/>
              </a:schemeClr>
            </a:solidFill>
            <a:miter lim="800000"/>
            <a:headEnd/>
            <a:tailEnd/>
          </a:ln>
        </p:spPr>
      </p:pic>
      <p:pic>
        <p:nvPicPr>
          <p:cNvPr id="19" name="图片 18"/>
          <p:cNvPicPr/>
          <p:nvPr/>
        </p:nvPicPr>
        <p:blipFill>
          <a:blip r:embed="rId4" cstate="print"/>
          <a:srcRect/>
          <a:stretch>
            <a:fillRect/>
          </a:stretch>
        </p:blipFill>
        <p:spPr bwMode="auto">
          <a:xfrm>
            <a:off x="6820074" y="2335678"/>
            <a:ext cx="3701790" cy="1497286"/>
          </a:xfrm>
          <a:prstGeom prst="rect">
            <a:avLst/>
          </a:prstGeom>
          <a:noFill/>
          <a:ln w="9525">
            <a:solidFill>
              <a:schemeClr val="bg1">
                <a:lumMod val="50000"/>
              </a:schemeClr>
            </a:solidFill>
            <a:miter lim="800000"/>
            <a:headEnd/>
            <a:tailEnd/>
          </a:ln>
        </p:spPr>
      </p:pic>
      <p:pic>
        <p:nvPicPr>
          <p:cNvPr id="20" name="图片 19"/>
          <p:cNvPicPr/>
          <p:nvPr/>
        </p:nvPicPr>
        <p:blipFill>
          <a:blip r:embed="rId5" cstate="print"/>
          <a:srcRect/>
          <a:stretch>
            <a:fillRect/>
          </a:stretch>
        </p:blipFill>
        <p:spPr bwMode="auto">
          <a:xfrm>
            <a:off x="7014575" y="4133588"/>
            <a:ext cx="3301652" cy="2649255"/>
          </a:xfrm>
          <a:prstGeom prst="rect">
            <a:avLst/>
          </a:prstGeom>
          <a:noFill/>
          <a:ln w="9525">
            <a:solidFill>
              <a:schemeClr val="bg1">
                <a:lumMod val="50000"/>
              </a:schemeClr>
            </a:solidFill>
            <a:miter lim="800000"/>
            <a:headEnd/>
            <a:tailEnd/>
          </a:ln>
        </p:spPr>
      </p:pic>
      <p:sp>
        <p:nvSpPr>
          <p:cNvPr id="21" name="灯片编号占位符 20"/>
          <p:cNvSpPr>
            <a:spLocks noGrp="1"/>
          </p:cNvSpPr>
          <p:nvPr>
            <p:ph type="sldNum" sz="quarter" idx="12"/>
          </p:nvPr>
        </p:nvSpPr>
        <p:spPr/>
        <p:txBody>
          <a:bodyPr/>
          <a:lstStyle/>
          <a:p>
            <a:fld id="{0094908D-A80F-411F-8F4D-0801654F3183}" type="slidenum">
              <a:rPr lang="zh-CN" altLang="en-US" smtClean="0"/>
              <a:pPr/>
              <a:t>4</a:t>
            </a:fld>
            <a:endParaRPr lang="zh-CN" altLang="en-US"/>
          </a:p>
        </p:txBody>
      </p:sp>
    </p:spTree>
    <p:extLst>
      <p:ext uri="{BB962C8B-B14F-4D97-AF65-F5344CB8AC3E}">
        <p14:creationId xmlns:p14="http://schemas.microsoft.com/office/powerpoint/2010/main" val="106572025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7"/>
          <p:cNvSpPr txBox="1"/>
          <p:nvPr/>
        </p:nvSpPr>
        <p:spPr>
          <a:xfrm>
            <a:off x="1240077" y="1308870"/>
            <a:ext cx="9308978" cy="1938992"/>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b="0" dirty="0" smtClean="0">
                <a:solidFill>
                  <a:schemeClr val="tx1"/>
                </a:solidFill>
                <a:latin typeface="微软雅黑" panose="020B0503020204020204" pitchFamily="34" charset="-122"/>
                <a:ea typeface="微软雅黑" panose="020B0503020204020204" pitchFamily="34" charset="-122"/>
              </a:rPr>
              <a:t>第二步：初始管理，进行“班级管理”设置；点击“新增”，也可进行“批量新增”，将班级信息导入到平台中。</a:t>
            </a:r>
          </a:p>
          <a:p>
            <a:pPr>
              <a:lnSpc>
                <a:spcPct val="150000"/>
              </a:lnSpc>
            </a:pPr>
            <a:r>
              <a:rPr lang="zh-CN" altLang="en-US" sz="1600" b="0" dirty="0" smtClean="0">
                <a:solidFill>
                  <a:srgbClr val="FF0000"/>
                </a:solidFill>
                <a:latin typeface="微软雅黑" panose="020B0503020204020204" pitchFamily="34" charset="-122"/>
                <a:ea typeface="微软雅黑" panose="020B0503020204020204" pitchFamily="34" charset="-122"/>
              </a:rPr>
              <a:t>*班级</a:t>
            </a:r>
            <a:r>
              <a:rPr lang="zh-CN" altLang="en-US" sz="1600" b="0" dirty="0" smtClean="0">
                <a:solidFill>
                  <a:srgbClr val="FF0000"/>
                </a:solidFill>
                <a:latin typeface="微软雅黑" panose="020B0503020204020204" pitchFamily="34" charset="-122"/>
                <a:ea typeface="微软雅黑" panose="020B0503020204020204" pitchFamily="34" charset="-122"/>
              </a:rPr>
              <a:t>代码不是必填项</a:t>
            </a:r>
            <a:r>
              <a:rPr lang="zh-CN" altLang="en-US" sz="1600" b="0" dirty="0" smtClean="0">
                <a:solidFill>
                  <a:srgbClr val="FF0000"/>
                </a:solidFill>
                <a:latin typeface="微软雅黑" panose="020B0503020204020204" pitchFamily="34" charset="-122"/>
                <a:ea typeface="微软雅黑" panose="020B0503020204020204" pitchFamily="34" charset="-122"/>
              </a:rPr>
              <a:t>，统一</a:t>
            </a:r>
            <a:r>
              <a:rPr lang="zh-CN" altLang="en-US" sz="1600" b="0" dirty="0" smtClean="0">
                <a:solidFill>
                  <a:srgbClr val="FF0000"/>
                </a:solidFill>
                <a:latin typeface="微软雅黑" panose="020B0503020204020204" pitchFamily="34" charset="-122"/>
                <a:ea typeface="微软雅黑" panose="020B0503020204020204" pitchFamily="34" charset="-122"/>
              </a:rPr>
              <a:t>不</a:t>
            </a:r>
            <a:r>
              <a:rPr lang="zh-CN" altLang="en-US" sz="1600" b="0" dirty="0" smtClean="0">
                <a:solidFill>
                  <a:srgbClr val="FF0000"/>
                </a:solidFill>
                <a:latin typeface="微软雅黑" panose="020B0503020204020204" pitchFamily="34" charset="-122"/>
                <a:ea typeface="微软雅黑" panose="020B0503020204020204" pitchFamily="34" charset="-122"/>
              </a:rPr>
              <a:t>填</a:t>
            </a:r>
            <a:endParaRPr lang="zh-CN" altLang="en-US" sz="1600" b="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
        <p:nvSpPr>
          <p:cNvPr id="36" name="文本框 27"/>
          <p:cNvSpPr txBox="1"/>
          <p:nvPr/>
        </p:nvSpPr>
        <p:spPr>
          <a:xfrm>
            <a:off x="955892" y="571922"/>
            <a:ext cx="8756006" cy="1384995"/>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统一设置部分</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cstate="print"/>
          <a:srcRect/>
          <a:stretch>
            <a:fillRect/>
          </a:stretch>
        </p:blipFill>
        <p:spPr bwMode="auto">
          <a:xfrm>
            <a:off x="1302709" y="2851757"/>
            <a:ext cx="2680568" cy="2496857"/>
          </a:xfrm>
          <a:prstGeom prst="rect">
            <a:avLst/>
          </a:prstGeom>
          <a:noFill/>
          <a:ln w="9525">
            <a:solidFill>
              <a:schemeClr val="bg1">
                <a:lumMod val="50000"/>
              </a:schemeClr>
            </a:solidFill>
            <a:miter lim="800000"/>
            <a:headEnd/>
            <a:tailEnd/>
          </a:ln>
        </p:spPr>
      </p:pic>
      <p:pic>
        <p:nvPicPr>
          <p:cNvPr id="14" name="图片 13"/>
          <p:cNvPicPr/>
          <p:nvPr/>
        </p:nvPicPr>
        <p:blipFill>
          <a:blip r:embed="rId4" cstate="print"/>
          <a:srcRect/>
          <a:stretch>
            <a:fillRect/>
          </a:stretch>
        </p:blipFill>
        <p:spPr bwMode="auto">
          <a:xfrm>
            <a:off x="4684733" y="2868460"/>
            <a:ext cx="6501009" cy="2505206"/>
          </a:xfrm>
          <a:prstGeom prst="rect">
            <a:avLst/>
          </a:prstGeom>
          <a:noFill/>
          <a:ln w="9525">
            <a:solidFill>
              <a:schemeClr val="bg1">
                <a:lumMod val="50000"/>
              </a:schemeClr>
            </a:solidFill>
            <a:miter lim="800000"/>
            <a:headEnd/>
            <a:tailEnd/>
          </a:ln>
        </p:spPr>
      </p:pic>
      <p:sp>
        <p:nvSpPr>
          <p:cNvPr id="15" name="灯片编号占位符 14"/>
          <p:cNvSpPr>
            <a:spLocks noGrp="1"/>
          </p:cNvSpPr>
          <p:nvPr>
            <p:ph type="sldNum" sz="quarter" idx="12"/>
          </p:nvPr>
        </p:nvSpPr>
        <p:spPr/>
        <p:txBody>
          <a:bodyPr/>
          <a:lstStyle/>
          <a:p>
            <a:fld id="{0094908D-A80F-411F-8F4D-0801654F3183}" type="slidenum">
              <a:rPr lang="zh-CN" altLang="en-US" smtClean="0"/>
              <a:pPr/>
              <a:t>5</a:t>
            </a:fld>
            <a:endParaRPr lang="zh-CN" altLang="en-US"/>
          </a:p>
        </p:txBody>
      </p:sp>
    </p:spTree>
    <p:extLst>
      <p:ext uri="{BB962C8B-B14F-4D97-AF65-F5344CB8AC3E}">
        <p14:creationId xmlns:p14="http://schemas.microsoft.com/office/powerpoint/2010/main" val="136422021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37669" y="3036702"/>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940384" y="3277667"/>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987148" y="4405198"/>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14500" y="5016500"/>
            <a:ext cx="63500" cy="1054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7"/>
          <p:cNvSpPr txBox="1"/>
          <p:nvPr/>
        </p:nvSpPr>
        <p:spPr>
          <a:xfrm>
            <a:off x="1780523" y="1546863"/>
            <a:ext cx="8756006"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chemeClr val="tx1"/>
                </a:solidFill>
                <a:latin typeface="微软雅黑" panose="020B0503020204020204" pitchFamily="34" charset="-122"/>
                <a:ea typeface="微软雅黑" panose="020B0503020204020204" pitchFamily="34" charset="-122"/>
              </a:rPr>
              <a:t>单个新增：</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9" name="文本框 27"/>
          <p:cNvSpPr txBox="1"/>
          <p:nvPr/>
        </p:nvSpPr>
        <p:spPr>
          <a:xfrm>
            <a:off x="6504923" y="1561477"/>
            <a:ext cx="3190223"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chemeClr val="tx1"/>
                </a:solidFill>
                <a:latin typeface="微软雅黑" panose="020B0503020204020204" pitchFamily="34" charset="-122"/>
                <a:ea typeface="微软雅黑" panose="020B0503020204020204" pitchFamily="34" charset="-122"/>
              </a:rPr>
              <a:t>批量新增：</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
        <p:nvSpPr>
          <p:cNvPr id="43" name="文本框 27"/>
          <p:cNvSpPr txBox="1"/>
          <p:nvPr/>
        </p:nvSpPr>
        <p:spPr>
          <a:xfrm>
            <a:off x="955892" y="571922"/>
            <a:ext cx="8756006" cy="1384995"/>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统一设置部分</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53" name="下箭头 52"/>
          <p:cNvSpPr/>
          <p:nvPr/>
        </p:nvSpPr>
        <p:spPr>
          <a:xfrm>
            <a:off x="8592855" y="3908120"/>
            <a:ext cx="137786" cy="21294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27"/>
          <p:cNvSpPr txBox="1"/>
          <p:nvPr/>
        </p:nvSpPr>
        <p:spPr>
          <a:xfrm>
            <a:off x="1795136" y="4768696"/>
            <a:ext cx="8756006" cy="2308324"/>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en-US" altLang="zh-CN" sz="1600" dirty="0" smtClean="0">
                <a:solidFill>
                  <a:srgbClr val="FF0000"/>
                </a:solidFill>
                <a:latin typeface="微软雅黑" panose="020B0503020204020204" pitchFamily="34" charset="-122"/>
                <a:ea typeface="微软雅黑" panose="020B0503020204020204" pitchFamily="34" charset="-122"/>
              </a:rPr>
              <a:t>1</a:t>
            </a:r>
            <a:r>
              <a:rPr lang="zh-CN" altLang="en-US" sz="1600" dirty="0" smtClean="0">
                <a:solidFill>
                  <a:srgbClr val="FF0000"/>
                </a:solidFill>
                <a:latin typeface="微软雅黑" panose="020B0503020204020204" pitchFamily="34" charset="-122"/>
                <a:ea typeface="微软雅黑" panose="020B0503020204020204" pitchFamily="34" charset="-122"/>
              </a:rPr>
              <a:t>、批量新增容易将班级重复导入系统，请注意，</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如重复导入请进行删除处理。</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1600" dirty="0" smtClean="0">
                <a:solidFill>
                  <a:srgbClr val="FF0000"/>
                </a:solidFill>
                <a:latin typeface="微软雅黑" panose="020B0503020204020204" pitchFamily="34" charset="-122"/>
                <a:ea typeface="微软雅黑" panose="020B0503020204020204" pitchFamily="34" charset="-122"/>
              </a:rPr>
              <a:t>2</a:t>
            </a:r>
            <a:r>
              <a:rPr lang="zh-CN" altLang="en-US" sz="1600" dirty="0" smtClean="0">
                <a:solidFill>
                  <a:srgbClr val="FF0000"/>
                </a:solidFill>
                <a:latin typeface="微软雅黑" panose="020B0503020204020204" pitchFamily="34" charset="-122"/>
                <a:ea typeface="微软雅黑" panose="020B0503020204020204" pitchFamily="34" charset="-122"/>
              </a:rPr>
              <a:t>、为保证数据的规范性，模板的字段顺序及字段</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名称不得修改，严格按照模板输入。</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pic>
        <p:nvPicPr>
          <p:cNvPr id="21" name="图片 20"/>
          <p:cNvPicPr/>
          <p:nvPr/>
        </p:nvPicPr>
        <p:blipFill>
          <a:blip r:embed="rId3" cstate="print"/>
          <a:srcRect/>
          <a:stretch>
            <a:fillRect/>
          </a:stretch>
        </p:blipFill>
        <p:spPr bwMode="auto">
          <a:xfrm>
            <a:off x="1819210" y="2325976"/>
            <a:ext cx="4219575" cy="1805216"/>
          </a:xfrm>
          <a:prstGeom prst="rect">
            <a:avLst/>
          </a:prstGeom>
          <a:noFill/>
          <a:ln w="9525">
            <a:solidFill>
              <a:schemeClr val="bg1">
                <a:lumMod val="50000"/>
              </a:schemeClr>
            </a:solidFill>
            <a:miter lim="800000"/>
            <a:headEnd/>
            <a:tailEnd/>
          </a:ln>
        </p:spPr>
      </p:pic>
      <p:pic>
        <p:nvPicPr>
          <p:cNvPr id="22" name="图片 21"/>
          <p:cNvPicPr/>
          <p:nvPr/>
        </p:nvPicPr>
        <p:blipFill>
          <a:blip r:embed="rId4" cstate="print"/>
          <a:srcRect/>
          <a:stretch>
            <a:fillRect/>
          </a:stretch>
        </p:blipFill>
        <p:spPr bwMode="auto">
          <a:xfrm>
            <a:off x="6943591" y="2355937"/>
            <a:ext cx="3427960" cy="1552184"/>
          </a:xfrm>
          <a:prstGeom prst="rect">
            <a:avLst/>
          </a:prstGeom>
          <a:noFill/>
          <a:ln w="9525">
            <a:solidFill>
              <a:schemeClr val="bg1">
                <a:lumMod val="50000"/>
              </a:schemeClr>
            </a:solidFill>
            <a:miter lim="800000"/>
            <a:headEnd/>
            <a:tailEnd/>
          </a:ln>
        </p:spPr>
      </p:pic>
      <p:pic>
        <p:nvPicPr>
          <p:cNvPr id="24" name="图片 23"/>
          <p:cNvPicPr/>
          <p:nvPr/>
        </p:nvPicPr>
        <p:blipFill>
          <a:blip r:embed="rId5" cstate="print"/>
          <a:srcRect/>
          <a:stretch>
            <a:fillRect/>
          </a:stretch>
        </p:blipFill>
        <p:spPr bwMode="auto">
          <a:xfrm>
            <a:off x="7150599" y="4168106"/>
            <a:ext cx="3076575" cy="2555168"/>
          </a:xfrm>
          <a:prstGeom prst="rect">
            <a:avLst/>
          </a:prstGeom>
          <a:noFill/>
          <a:ln w="9525">
            <a:solidFill>
              <a:schemeClr val="bg1">
                <a:lumMod val="50000"/>
              </a:schemeClr>
            </a:solidFill>
            <a:miter lim="800000"/>
            <a:headEnd/>
            <a:tailEnd/>
          </a:ln>
        </p:spPr>
      </p:pic>
      <p:sp>
        <p:nvSpPr>
          <p:cNvPr id="26" name="灯片编号占位符 25"/>
          <p:cNvSpPr>
            <a:spLocks noGrp="1"/>
          </p:cNvSpPr>
          <p:nvPr>
            <p:ph type="sldNum" sz="quarter" idx="12"/>
          </p:nvPr>
        </p:nvSpPr>
        <p:spPr/>
        <p:txBody>
          <a:bodyPr/>
          <a:lstStyle/>
          <a:p>
            <a:fld id="{0094908D-A80F-411F-8F4D-0801654F3183}" type="slidenum">
              <a:rPr lang="zh-CN" altLang="en-US" smtClean="0"/>
              <a:pPr/>
              <a:t>6</a:t>
            </a:fld>
            <a:endParaRPr lang="zh-CN" altLang="en-US"/>
          </a:p>
        </p:txBody>
      </p:sp>
    </p:spTree>
    <p:extLst>
      <p:ext uri="{BB962C8B-B14F-4D97-AF65-F5344CB8AC3E}">
        <p14:creationId xmlns:p14="http://schemas.microsoft.com/office/powerpoint/2010/main" val="1065720256"/>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36681"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7"/>
          <p:cNvSpPr txBox="1"/>
          <p:nvPr/>
        </p:nvSpPr>
        <p:spPr>
          <a:xfrm>
            <a:off x="1252602" y="1308870"/>
            <a:ext cx="9421713" cy="1938992"/>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b="0" dirty="0" smtClean="0">
                <a:solidFill>
                  <a:schemeClr val="tx1"/>
                </a:solidFill>
                <a:latin typeface="微软雅黑" panose="020B0503020204020204" pitchFamily="34" charset="-122"/>
                <a:ea typeface="微软雅黑" panose="020B0503020204020204" pitchFamily="34" charset="-122"/>
              </a:rPr>
              <a:t>第三步：初始管理，进行“学生基础信息”设置；</a:t>
            </a:r>
          </a:p>
          <a:p>
            <a:pPr>
              <a:lnSpc>
                <a:spcPct val="150000"/>
              </a:lnSpc>
            </a:pPr>
            <a:r>
              <a:rPr lang="zh-CN" altLang="en-US" sz="1600" b="0" dirty="0" smtClean="0">
                <a:solidFill>
                  <a:srgbClr val="FF0000"/>
                </a:solidFill>
                <a:latin typeface="微软雅黑" panose="020B0503020204020204" pitchFamily="34" charset="-122"/>
                <a:ea typeface="微软雅黑" panose="020B0503020204020204" pitchFamily="34" charset="-122"/>
              </a:rPr>
              <a:t>导入学生信息时，需填写学生所属班级，需要注意所属班级不能简写，必须与初始管理中导入系统的“班级管理”信息一致，否则导入不成功。</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
        <p:nvSpPr>
          <p:cNvPr id="36" name="文本框 27"/>
          <p:cNvSpPr txBox="1"/>
          <p:nvPr/>
        </p:nvSpPr>
        <p:spPr>
          <a:xfrm>
            <a:off x="955892" y="571922"/>
            <a:ext cx="8756006" cy="1384995"/>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统一设置部分</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3" cstate="print"/>
          <a:srcRect/>
          <a:stretch>
            <a:fillRect/>
          </a:stretch>
        </p:blipFill>
        <p:spPr bwMode="auto">
          <a:xfrm>
            <a:off x="1322192" y="3042454"/>
            <a:ext cx="2711189" cy="2393842"/>
          </a:xfrm>
          <a:prstGeom prst="rect">
            <a:avLst/>
          </a:prstGeom>
          <a:noFill/>
          <a:ln w="9525">
            <a:solidFill>
              <a:schemeClr val="bg1">
                <a:lumMod val="50000"/>
              </a:schemeClr>
            </a:solidFill>
            <a:miter lim="800000"/>
            <a:headEnd/>
            <a:tailEnd/>
          </a:ln>
        </p:spPr>
      </p:pic>
      <p:pic>
        <p:nvPicPr>
          <p:cNvPr id="13" name="图片 12"/>
          <p:cNvPicPr/>
          <p:nvPr/>
        </p:nvPicPr>
        <p:blipFill>
          <a:blip r:embed="rId4" cstate="print"/>
          <a:srcRect/>
          <a:stretch>
            <a:fillRect/>
          </a:stretch>
        </p:blipFill>
        <p:spPr bwMode="auto">
          <a:xfrm>
            <a:off x="4634630" y="3081402"/>
            <a:ext cx="6100175" cy="2354893"/>
          </a:xfrm>
          <a:prstGeom prst="rect">
            <a:avLst/>
          </a:prstGeom>
          <a:noFill/>
          <a:ln w="9525">
            <a:solidFill>
              <a:schemeClr val="bg1">
                <a:lumMod val="50000"/>
              </a:schemeClr>
            </a:solidFill>
            <a:miter lim="800000"/>
            <a:headEnd/>
            <a:tailEnd/>
          </a:ln>
        </p:spPr>
      </p:pic>
      <p:sp>
        <p:nvSpPr>
          <p:cNvPr id="14" name="灯片编号占位符 13"/>
          <p:cNvSpPr>
            <a:spLocks noGrp="1"/>
          </p:cNvSpPr>
          <p:nvPr>
            <p:ph type="sldNum" sz="quarter" idx="12"/>
          </p:nvPr>
        </p:nvSpPr>
        <p:spPr/>
        <p:txBody>
          <a:bodyPr/>
          <a:lstStyle/>
          <a:p>
            <a:fld id="{0094908D-A80F-411F-8F4D-0801654F3183}" type="slidenum">
              <a:rPr lang="zh-CN" altLang="en-US" smtClean="0"/>
              <a:pPr/>
              <a:t>7</a:t>
            </a:fld>
            <a:endParaRPr lang="zh-CN" altLang="en-US"/>
          </a:p>
        </p:txBody>
      </p:sp>
    </p:spTree>
    <p:extLst>
      <p:ext uri="{BB962C8B-B14F-4D97-AF65-F5344CB8AC3E}">
        <p14:creationId xmlns:p14="http://schemas.microsoft.com/office/powerpoint/2010/main" val="136422021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37669" y="3036702"/>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940384" y="3277667"/>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987148" y="4405198"/>
            <a:ext cx="174666" cy="17466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37886" y="4978922"/>
            <a:ext cx="63500" cy="1054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7"/>
          <p:cNvSpPr txBox="1"/>
          <p:nvPr/>
        </p:nvSpPr>
        <p:spPr>
          <a:xfrm>
            <a:off x="1329587" y="1446655"/>
            <a:ext cx="8756006" cy="1569660"/>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chemeClr val="tx1"/>
                </a:solidFill>
                <a:latin typeface="微软雅黑" panose="020B0503020204020204" pitchFamily="34" charset="-122"/>
                <a:ea typeface="微软雅黑" panose="020B0503020204020204" pitchFamily="34" charset="-122"/>
              </a:rPr>
              <a:t>单个新增：</a:t>
            </a:r>
            <a:endParaRPr lang="zh-CN" altLang="en-US"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9" name="文本框 27"/>
          <p:cNvSpPr txBox="1"/>
          <p:nvPr/>
        </p:nvSpPr>
        <p:spPr>
          <a:xfrm>
            <a:off x="6617657" y="1461269"/>
            <a:ext cx="3190223"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chemeClr val="tx1"/>
                </a:solidFill>
                <a:latin typeface="微软雅黑" panose="020B0503020204020204" pitchFamily="34" charset="-122"/>
                <a:ea typeface="微软雅黑" panose="020B0503020204020204" pitchFamily="34" charset="-122"/>
              </a:rPr>
              <a:t>批量新增：</a:t>
            </a: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sp>
        <p:nvSpPr>
          <p:cNvPr id="43" name="文本框 27"/>
          <p:cNvSpPr txBox="1"/>
          <p:nvPr/>
        </p:nvSpPr>
        <p:spPr>
          <a:xfrm>
            <a:off x="955892" y="571922"/>
            <a:ext cx="8756006" cy="1015663"/>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统一设置部分</a:t>
            </a:r>
          </a:p>
          <a:p>
            <a:pPr>
              <a:lnSpc>
                <a:spcPct val="150000"/>
              </a:lnSpc>
            </a:pPr>
            <a:r>
              <a:rPr lang="zh-CN" altLang="en-US" sz="1600" b="0" dirty="0" smtClean="0">
                <a:solidFill>
                  <a:srgbClr val="C00000"/>
                </a:solidFill>
                <a:latin typeface="微软雅黑" panose="020B0503020204020204" pitchFamily="34" charset="-122"/>
                <a:ea typeface="微软雅黑" panose="020B0503020204020204" pitchFamily="34" charset="-122"/>
              </a:rPr>
              <a:t>批量新增：</a:t>
            </a:r>
            <a:r>
              <a:rPr lang="zh-CN" altLang="en-US" sz="1600" b="0" dirty="0" smtClean="0">
                <a:solidFill>
                  <a:srgbClr val="C00000"/>
                </a:solidFill>
                <a:latin typeface="微软雅黑" panose="020B0503020204020204" pitchFamily="34" charset="-122"/>
                <a:ea typeface="微软雅黑" panose="020B0503020204020204" pitchFamily="34" charset="-122"/>
              </a:rPr>
              <a:t>带</a:t>
            </a:r>
            <a:r>
              <a:rPr lang="zh-CN" altLang="en-US" sz="1600" dirty="0" smtClean="0">
                <a:solidFill>
                  <a:srgbClr val="C00000"/>
                </a:solidFill>
                <a:latin typeface="微软雅黑" panose="020B0503020204020204" pitchFamily="34" charset="-122"/>
                <a:ea typeface="微软雅黑" panose="020B0503020204020204" pitchFamily="34" charset="-122"/>
              </a:rPr>
              <a:t>”</a:t>
            </a:r>
            <a:r>
              <a:rPr lang="zh-CN" altLang="en-US" sz="1600" b="0"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solidFill>
                  <a:srgbClr val="C00000"/>
                </a:solidFill>
                <a:latin typeface="微软雅黑" panose="020B0503020204020204" pitchFamily="34" charset="-122"/>
                <a:ea typeface="微软雅黑" panose="020B0503020204020204" pitchFamily="34" charset="-122"/>
              </a:rPr>
              <a:t>“为必填项，其它可不填</a:t>
            </a:r>
            <a:endParaRPr lang="zh-CN" altLang="en-US" sz="1600" b="0" dirty="0">
              <a:solidFill>
                <a:srgbClr val="C00000"/>
              </a:solidFill>
              <a:latin typeface="微软雅黑" panose="020B0503020204020204" pitchFamily="34" charset="-122"/>
              <a:ea typeface="微软雅黑" panose="020B0503020204020204" pitchFamily="34" charset="-122"/>
            </a:endParaRPr>
          </a:p>
        </p:txBody>
      </p:sp>
      <p:sp>
        <p:nvSpPr>
          <p:cNvPr id="53" name="下箭头 52"/>
          <p:cNvSpPr/>
          <p:nvPr/>
        </p:nvSpPr>
        <p:spPr>
          <a:xfrm>
            <a:off x="8592855" y="3995802"/>
            <a:ext cx="137786" cy="21294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27"/>
          <p:cNvSpPr txBox="1"/>
          <p:nvPr/>
        </p:nvSpPr>
        <p:spPr>
          <a:xfrm>
            <a:off x="1056101" y="4693540"/>
            <a:ext cx="8756006" cy="120032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新增</a:t>
            </a:r>
            <a:r>
              <a:rPr lang="zh-CN" altLang="en-US" sz="1600" dirty="0" smtClean="0">
                <a:solidFill>
                  <a:srgbClr val="FF0000"/>
                </a:solidFill>
                <a:latin typeface="微软雅黑" panose="020B0503020204020204" pitchFamily="34" charset="-122"/>
                <a:ea typeface="微软雅黑" panose="020B0503020204020204" pitchFamily="34" charset="-122"/>
              </a:rPr>
              <a:t>学生信息，系统会给该学生自动分配</a:t>
            </a:r>
            <a:r>
              <a:rPr lang="en-US" altLang="zh-CN" sz="1600" dirty="0" smtClean="0">
                <a:solidFill>
                  <a:srgbClr val="FF0000"/>
                </a:solidFill>
                <a:latin typeface="微软雅黑" panose="020B0503020204020204" pitchFamily="34" charset="-122"/>
                <a:ea typeface="微软雅黑" panose="020B0503020204020204" pitchFamily="34" charset="-122"/>
              </a:rPr>
              <a:t>1</a:t>
            </a:r>
            <a:r>
              <a:rPr lang="zh-CN" altLang="en-US" sz="1600" dirty="0" smtClean="0">
                <a:solidFill>
                  <a:srgbClr val="FF0000"/>
                </a:solidFill>
                <a:latin typeface="微软雅黑" panose="020B0503020204020204" pitchFamily="34" charset="-122"/>
                <a:ea typeface="微软雅黑" panose="020B0503020204020204" pitchFamily="34" charset="-122"/>
              </a:rPr>
              <a:t>次检测次数，分配后</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该学生无法进行二次分配。</a:t>
            </a: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6" name="灯片编号占位符 25"/>
          <p:cNvSpPr>
            <a:spLocks noGrp="1"/>
          </p:cNvSpPr>
          <p:nvPr>
            <p:ph type="sldNum" sz="quarter" idx="12"/>
          </p:nvPr>
        </p:nvSpPr>
        <p:spPr/>
        <p:txBody>
          <a:bodyPr/>
          <a:lstStyle/>
          <a:p>
            <a:fld id="{0094908D-A80F-411F-8F4D-0801654F3183}" type="slidenum">
              <a:rPr lang="zh-CN" altLang="en-US" smtClean="0"/>
              <a:pPr/>
              <a:t>8</a:t>
            </a:fld>
            <a:endParaRPr lang="zh-CN" altLang="en-US"/>
          </a:p>
        </p:txBody>
      </p:sp>
      <p:pic>
        <p:nvPicPr>
          <p:cNvPr id="19" name="图片 18"/>
          <p:cNvPicPr/>
          <p:nvPr/>
        </p:nvPicPr>
        <p:blipFill>
          <a:blip r:embed="rId3" cstate="print"/>
          <a:stretch>
            <a:fillRect/>
          </a:stretch>
        </p:blipFill>
        <p:spPr>
          <a:xfrm>
            <a:off x="1171209" y="1891594"/>
            <a:ext cx="4313080" cy="2147887"/>
          </a:xfrm>
          <a:prstGeom prst="rect">
            <a:avLst/>
          </a:prstGeom>
          <a:ln>
            <a:solidFill>
              <a:schemeClr val="bg1">
                <a:lumMod val="50000"/>
              </a:schemeClr>
            </a:solidFill>
          </a:ln>
        </p:spPr>
      </p:pic>
      <p:pic>
        <p:nvPicPr>
          <p:cNvPr id="20" name="图片 19"/>
          <p:cNvPicPr/>
          <p:nvPr/>
        </p:nvPicPr>
        <p:blipFill>
          <a:blip r:embed="rId4" cstate="print"/>
          <a:srcRect/>
          <a:stretch>
            <a:fillRect/>
          </a:stretch>
        </p:blipFill>
        <p:spPr bwMode="auto">
          <a:xfrm>
            <a:off x="6544179" y="1884972"/>
            <a:ext cx="4314469" cy="2085975"/>
          </a:xfrm>
          <a:prstGeom prst="rect">
            <a:avLst/>
          </a:prstGeom>
          <a:noFill/>
          <a:ln w="9525">
            <a:solidFill>
              <a:schemeClr val="bg1">
                <a:lumMod val="50000"/>
              </a:schemeClr>
            </a:solidFill>
            <a:miter lim="800000"/>
            <a:headEnd/>
            <a:tailEnd/>
          </a:ln>
        </p:spPr>
      </p:pic>
      <p:pic>
        <p:nvPicPr>
          <p:cNvPr id="23" name="图片 22"/>
          <p:cNvPicPr/>
          <p:nvPr/>
        </p:nvPicPr>
        <p:blipFill>
          <a:blip r:embed="rId5" cstate="print"/>
          <a:srcRect/>
          <a:stretch>
            <a:fillRect/>
          </a:stretch>
        </p:blipFill>
        <p:spPr bwMode="auto">
          <a:xfrm>
            <a:off x="7244545" y="4252248"/>
            <a:ext cx="4129088" cy="2010765"/>
          </a:xfrm>
          <a:prstGeom prst="rect">
            <a:avLst/>
          </a:prstGeom>
          <a:noFill/>
          <a:ln w="9525">
            <a:solidFill>
              <a:schemeClr val="bg1">
                <a:lumMod val="50000"/>
              </a:schemeClr>
            </a:solidFill>
            <a:miter lim="800000"/>
            <a:headEnd/>
            <a:tailEnd/>
          </a:ln>
        </p:spPr>
      </p:pic>
    </p:spTree>
    <p:extLst>
      <p:ext uri="{BB962C8B-B14F-4D97-AF65-F5344CB8AC3E}">
        <p14:creationId xmlns:p14="http://schemas.microsoft.com/office/powerpoint/2010/main" val="106572025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 name="矩形 1"/>
          <p:cNvSpPr/>
          <p:nvPr/>
        </p:nvSpPr>
        <p:spPr>
          <a:xfrm>
            <a:off x="511629" y="0"/>
            <a:ext cx="11168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340338" y="3475616"/>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880752" y="2662623"/>
            <a:ext cx="147445" cy="147445"/>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7"/>
          <p:cNvSpPr txBox="1"/>
          <p:nvPr/>
        </p:nvSpPr>
        <p:spPr>
          <a:xfrm>
            <a:off x="1327759" y="1308870"/>
            <a:ext cx="9221296" cy="369331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en-US" altLang="zh-CN" sz="1600" b="0" dirty="0" smtClean="0">
                <a:solidFill>
                  <a:schemeClr val="tx1"/>
                </a:solidFill>
                <a:latin typeface="微软雅黑" panose="020B0503020204020204" pitchFamily="34" charset="-122"/>
                <a:ea typeface="微软雅黑" panose="020B0503020204020204" pitchFamily="34" charset="-122"/>
              </a:rPr>
              <a:t>1</a:t>
            </a:r>
            <a:r>
              <a:rPr lang="zh-CN" altLang="en-US" sz="1600" b="0" dirty="0" smtClean="0">
                <a:solidFill>
                  <a:schemeClr val="tx1"/>
                </a:solidFill>
                <a:latin typeface="微软雅黑" panose="020B0503020204020204" pitchFamily="34" charset="-122"/>
                <a:ea typeface="微软雅黑" panose="020B0503020204020204" pitchFamily="34" charset="-122"/>
              </a:rPr>
              <a:t>、</a:t>
            </a:r>
            <a:r>
              <a:rPr lang="zh-CN" altLang="en-US" sz="1600" dirty="0" smtClean="0">
                <a:solidFill>
                  <a:srgbClr val="FF0000"/>
                </a:solidFill>
                <a:latin typeface="微软雅黑" panose="020B0503020204020204" pitchFamily="34" charset="-122"/>
                <a:ea typeface="微软雅黑" panose="020B0503020204020204" pitchFamily="34" charset="-122"/>
              </a:rPr>
              <a:t>提交论文需要注意阅读红色文字</a:t>
            </a:r>
            <a:r>
              <a:rPr lang="zh-CN" altLang="en-US" sz="1600" b="0" dirty="0" smtClean="0">
                <a:solidFill>
                  <a:schemeClr val="tx1"/>
                </a:solidFill>
                <a:latin typeface="微软雅黑" panose="020B0503020204020204" pitchFamily="34" charset="-122"/>
                <a:ea typeface="微软雅黑" panose="020B0503020204020204" pitchFamily="34" charset="-122"/>
              </a:rPr>
              <a:t>，单篇论文文档命名格式：学号</a:t>
            </a:r>
            <a:r>
              <a:rPr lang="en-US" altLang="zh-CN" sz="1600" b="0" dirty="0" smtClean="0">
                <a:solidFill>
                  <a:schemeClr val="tx1"/>
                </a:solidFill>
                <a:latin typeface="微软雅黑" panose="020B0503020204020204" pitchFamily="34" charset="-122"/>
                <a:ea typeface="微软雅黑" panose="020B0503020204020204" pitchFamily="34" charset="-122"/>
              </a:rPr>
              <a:t>-</a:t>
            </a:r>
            <a:r>
              <a:rPr lang="zh-CN" altLang="en-US" sz="1600" b="0" dirty="0" smtClean="0">
                <a:solidFill>
                  <a:schemeClr val="tx1"/>
                </a:solidFill>
                <a:latin typeface="微软雅黑" panose="020B0503020204020204" pitchFamily="34" charset="-122"/>
                <a:ea typeface="微软雅黑" panose="020B0503020204020204" pitchFamily="34" charset="-122"/>
              </a:rPr>
              <a:t>学生姓名</a:t>
            </a:r>
            <a:r>
              <a:rPr lang="en-US" altLang="zh-CN" sz="1600" b="0" dirty="0" smtClean="0">
                <a:solidFill>
                  <a:schemeClr val="tx1"/>
                </a:solidFill>
                <a:latin typeface="微软雅黑" panose="020B0503020204020204" pitchFamily="34" charset="-122"/>
                <a:ea typeface="微软雅黑" panose="020B0503020204020204" pitchFamily="34" charset="-122"/>
              </a:rPr>
              <a:t>-</a:t>
            </a:r>
            <a:r>
              <a:rPr lang="zh-CN" altLang="en-US" sz="1600" b="0" dirty="0" smtClean="0">
                <a:solidFill>
                  <a:schemeClr val="tx1"/>
                </a:solidFill>
                <a:latin typeface="微软雅黑" panose="020B0503020204020204" pitchFamily="34" charset="-122"/>
                <a:ea typeface="微软雅黑" panose="020B0503020204020204" pitchFamily="34" charset="-122"/>
              </a:rPr>
              <a:t>论文题目；</a:t>
            </a:r>
            <a:r>
              <a:rPr lang="en-US" altLang="zh-CN" sz="1600" dirty="0" err="1" smtClean="0">
                <a:solidFill>
                  <a:srgbClr val="FF0000"/>
                </a:solidFill>
                <a:latin typeface="微软雅黑" panose="020B0503020204020204" pitchFamily="34" charset="-122"/>
                <a:ea typeface="微软雅黑" panose="020B0503020204020204" pitchFamily="34" charset="-122"/>
              </a:rPr>
              <a:t>wps</a:t>
            </a:r>
            <a:r>
              <a:rPr lang="zh-CN" altLang="en-US" sz="1600" dirty="0" smtClean="0">
                <a:solidFill>
                  <a:srgbClr val="FF0000"/>
                </a:solidFill>
                <a:latin typeface="微软雅黑" panose="020B0503020204020204" pitchFamily="34" charset="-122"/>
                <a:ea typeface="微软雅黑" panose="020B0503020204020204" pitchFamily="34" charset="-122"/>
              </a:rPr>
              <a:t>格式的不可以提交</a:t>
            </a:r>
            <a:r>
              <a:rPr lang="zh-CN" altLang="en-US" sz="1600" b="0" dirty="0" smtClean="0">
                <a:solidFill>
                  <a:schemeClr val="tx1"/>
                </a:solidFill>
                <a:latin typeface="微软雅黑" panose="020B0503020204020204" pitchFamily="34" charset="-122"/>
                <a:ea typeface="微软雅黑" panose="020B0503020204020204" pitchFamily="34" charset="-122"/>
              </a:rPr>
              <a:t>。</a:t>
            </a:r>
            <a:r>
              <a:rPr lang="zh-CN" altLang="en-US" sz="1400" b="0" dirty="0" smtClean="0">
                <a:solidFill>
                  <a:schemeClr val="tx1"/>
                </a:solidFill>
                <a:latin typeface="微软雅黑" panose="020B0503020204020204" pitchFamily="34" charset="-122"/>
                <a:ea typeface="微软雅黑" panose="020B0503020204020204" pitchFamily="34" charset="-122"/>
              </a:rPr>
              <a:t>备注：“</a:t>
            </a:r>
            <a:r>
              <a:rPr lang="en-US" altLang="zh-CN" sz="1400" b="0" dirty="0" smtClean="0">
                <a:solidFill>
                  <a:schemeClr val="tx1"/>
                </a:solidFill>
                <a:latin typeface="微软雅黑" panose="020B0503020204020204" pitchFamily="34" charset="-122"/>
                <a:ea typeface="微软雅黑" panose="020B0503020204020204" pitchFamily="34" charset="-122"/>
              </a:rPr>
              <a:t>-”</a:t>
            </a:r>
            <a:r>
              <a:rPr lang="zh-CN" altLang="en-US" sz="1400" b="0" dirty="0" smtClean="0">
                <a:solidFill>
                  <a:schemeClr val="tx1"/>
                </a:solidFill>
                <a:latin typeface="微软雅黑" panose="020B0503020204020204" pitchFamily="34" charset="-122"/>
                <a:ea typeface="微软雅黑" panose="020B0503020204020204" pitchFamily="34" charset="-122"/>
              </a:rPr>
              <a:t>是中间的不是下划线，英文或中文状态都是一样的，没有区别。</a:t>
            </a:r>
            <a:endParaRPr lang="en-US" altLang="zh-CN" sz="14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1600" b="0" dirty="0" smtClean="0">
                <a:solidFill>
                  <a:schemeClr val="tx1"/>
                </a:solidFill>
                <a:latin typeface="微软雅黑" panose="020B0503020204020204" pitchFamily="34" charset="-122"/>
                <a:ea typeface="微软雅黑" panose="020B0503020204020204" pitchFamily="34" charset="-122"/>
              </a:rPr>
              <a:t>2</a:t>
            </a:r>
            <a:r>
              <a:rPr lang="zh-CN" altLang="en-US" sz="1600" b="0" dirty="0" smtClean="0">
                <a:solidFill>
                  <a:schemeClr val="tx1"/>
                </a:solidFill>
                <a:latin typeface="微软雅黑" panose="020B0503020204020204" pitchFamily="34" charset="-122"/>
                <a:ea typeface="微软雅黑" panose="020B0503020204020204" pitchFamily="34" charset="-122"/>
              </a:rPr>
              <a:t>、检测范围包括：</a:t>
            </a:r>
            <a:r>
              <a:rPr lang="en-US" altLang="zh-CN" sz="1600" b="0" dirty="0" smtClean="0">
                <a:solidFill>
                  <a:schemeClr val="tx1"/>
                </a:solidFill>
                <a:latin typeface="微软雅黑" panose="020B0503020204020204" pitchFamily="34" charset="-122"/>
                <a:ea typeface="微软雅黑" panose="020B0503020204020204" pitchFamily="34" charset="-122"/>
              </a:rPr>
              <a:t>1.</a:t>
            </a:r>
            <a:r>
              <a:rPr lang="zh-CN" altLang="en-US" sz="1600" b="0" dirty="0" smtClean="0">
                <a:solidFill>
                  <a:schemeClr val="tx1"/>
                </a:solidFill>
                <a:latin typeface="微软雅黑" panose="020B0503020204020204" pitchFamily="34" charset="-122"/>
                <a:ea typeface="微软雅黑" panose="020B0503020204020204" pitchFamily="34" charset="-122"/>
              </a:rPr>
              <a:t>题目；</a:t>
            </a:r>
            <a:r>
              <a:rPr lang="en-US" altLang="zh-CN" sz="1600" b="0" dirty="0" smtClean="0">
                <a:solidFill>
                  <a:schemeClr val="tx1"/>
                </a:solidFill>
                <a:latin typeface="微软雅黑" panose="020B0503020204020204" pitchFamily="34" charset="-122"/>
                <a:ea typeface="微软雅黑" panose="020B0503020204020204" pitchFamily="34" charset="-122"/>
              </a:rPr>
              <a:t>2.</a:t>
            </a:r>
            <a:r>
              <a:rPr lang="zh-CN" altLang="en-US" sz="1600" b="0" dirty="0" smtClean="0">
                <a:solidFill>
                  <a:schemeClr val="tx1"/>
                </a:solidFill>
                <a:latin typeface="微软雅黑" panose="020B0503020204020204" pitchFamily="34" charset="-122"/>
                <a:ea typeface="微软雅黑" panose="020B0503020204020204" pitchFamily="34" charset="-122"/>
              </a:rPr>
              <a:t>摘要；</a:t>
            </a:r>
            <a:r>
              <a:rPr lang="en-US" altLang="zh-CN" sz="1600" b="0" dirty="0" smtClean="0">
                <a:solidFill>
                  <a:schemeClr val="tx1"/>
                </a:solidFill>
                <a:latin typeface="微软雅黑" panose="020B0503020204020204" pitchFamily="34" charset="-122"/>
                <a:ea typeface="微软雅黑" panose="020B0503020204020204" pitchFamily="34" charset="-122"/>
              </a:rPr>
              <a:t>3.</a:t>
            </a:r>
            <a:r>
              <a:rPr lang="zh-CN" altLang="en-US" sz="1600" b="0" dirty="0" smtClean="0">
                <a:solidFill>
                  <a:schemeClr val="tx1"/>
                </a:solidFill>
                <a:latin typeface="微软雅黑" panose="020B0503020204020204" pitchFamily="34" charset="-122"/>
                <a:ea typeface="微软雅黑" panose="020B0503020204020204" pitchFamily="34" charset="-122"/>
              </a:rPr>
              <a:t>关键词；</a:t>
            </a:r>
            <a:r>
              <a:rPr lang="en-US" altLang="zh-CN" sz="1600" b="0" dirty="0" smtClean="0">
                <a:solidFill>
                  <a:schemeClr val="tx1"/>
                </a:solidFill>
                <a:latin typeface="微软雅黑" panose="020B0503020204020204" pitchFamily="34" charset="-122"/>
                <a:ea typeface="微软雅黑" panose="020B0503020204020204" pitchFamily="34" charset="-122"/>
              </a:rPr>
              <a:t>4.</a:t>
            </a:r>
            <a:r>
              <a:rPr lang="zh-CN" altLang="en-US" sz="1600" b="0" dirty="0" smtClean="0">
                <a:solidFill>
                  <a:schemeClr val="tx1"/>
                </a:solidFill>
                <a:latin typeface="微软雅黑" panose="020B0503020204020204" pitchFamily="34" charset="-122"/>
                <a:ea typeface="微软雅黑" panose="020B0503020204020204" pitchFamily="34" charset="-122"/>
              </a:rPr>
              <a:t>目录；</a:t>
            </a:r>
            <a:r>
              <a:rPr lang="en-US" altLang="zh-CN" sz="1600" b="0" dirty="0" smtClean="0">
                <a:solidFill>
                  <a:schemeClr val="tx1"/>
                </a:solidFill>
                <a:latin typeface="微软雅黑" panose="020B0503020204020204" pitchFamily="34" charset="-122"/>
                <a:ea typeface="微软雅黑" panose="020B0503020204020204" pitchFamily="34" charset="-122"/>
              </a:rPr>
              <a:t>5.</a:t>
            </a:r>
            <a:r>
              <a:rPr lang="zh-CN" altLang="en-US" sz="1600" b="0" dirty="0" smtClean="0">
                <a:solidFill>
                  <a:schemeClr val="tx1"/>
                </a:solidFill>
                <a:latin typeface="微软雅黑" panose="020B0503020204020204" pitchFamily="34" charset="-122"/>
                <a:ea typeface="微软雅黑" panose="020B0503020204020204" pitchFamily="34" charset="-122"/>
              </a:rPr>
              <a:t>参考文献；</a:t>
            </a:r>
            <a:r>
              <a:rPr lang="en-US" altLang="zh-CN" sz="1600" b="0" dirty="0" smtClean="0">
                <a:solidFill>
                  <a:schemeClr val="tx1"/>
                </a:solidFill>
                <a:latin typeface="微软雅黑" panose="020B0503020204020204" pitchFamily="34" charset="-122"/>
                <a:ea typeface="微软雅黑" panose="020B0503020204020204" pitchFamily="34" charset="-122"/>
              </a:rPr>
              <a:t>6.</a:t>
            </a:r>
            <a:r>
              <a:rPr lang="zh-CN" altLang="en-US" sz="1600" b="0" dirty="0" smtClean="0">
                <a:solidFill>
                  <a:schemeClr val="tx1"/>
                </a:solidFill>
                <a:latin typeface="微软雅黑" panose="020B0503020204020204" pitchFamily="34" charset="-122"/>
                <a:ea typeface="微软雅黑" panose="020B0503020204020204" pitchFamily="34" charset="-122"/>
              </a:rPr>
              <a:t>毕业论文正文：包括前言、本论、结论三个部分。</a:t>
            </a:r>
            <a:r>
              <a:rPr lang="zh-CN" altLang="en-US" sz="1400" b="0" dirty="0" smtClean="0">
                <a:solidFill>
                  <a:schemeClr val="tx1"/>
                </a:solidFill>
                <a:latin typeface="微软雅黑" panose="020B0503020204020204" pitchFamily="34" charset="-122"/>
                <a:ea typeface="微软雅黑" panose="020B0503020204020204" pitchFamily="34" charset="-122"/>
              </a:rPr>
              <a:t>备注：参考文献是必须在文本中体现，参考文献是识别引用的，如果没有参考文献，论文的引用部分会识别为复写率。</a:t>
            </a:r>
            <a:endParaRPr lang="en-US" altLang="zh-CN" sz="14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1600" b="0" dirty="0" smtClean="0">
                <a:solidFill>
                  <a:schemeClr val="tx1"/>
                </a:solidFill>
                <a:latin typeface="微软雅黑" panose="020B0503020204020204" pitchFamily="34" charset="-122"/>
                <a:ea typeface="微软雅黑" panose="020B0503020204020204" pitchFamily="34" charset="-122"/>
              </a:rPr>
              <a:t>3</a:t>
            </a:r>
            <a:r>
              <a:rPr lang="zh-CN" altLang="en-US" sz="1600" b="0" dirty="0" smtClean="0">
                <a:solidFill>
                  <a:schemeClr val="tx1"/>
                </a:solidFill>
                <a:latin typeface="微软雅黑" panose="020B0503020204020204" pitchFamily="34" charset="-122"/>
                <a:ea typeface="微软雅黑" panose="020B0503020204020204" pitchFamily="34" charset="-122"/>
              </a:rPr>
              <a:t>、引用在论文中的标识为</a:t>
            </a:r>
            <a:r>
              <a:rPr lang="en-US" altLang="zh-CN" sz="1600" b="0" dirty="0" smtClean="0">
                <a:solidFill>
                  <a:schemeClr val="tx1"/>
                </a:solidFill>
                <a:latin typeface="微软雅黑" panose="020B0503020204020204" pitchFamily="34" charset="-122"/>
                <a:ea typeface="微软雅黑" panose="020B0503020204020204" pitchFamily="34" charset="-122"/>
              </a:rPr>
              <a:t>[ ]+</a:t>
            </a:r>
            <a:r>
              <a:rPr lang="zh-CN" altLang="en-US" sz="1600" b="0" dirty="0" smtClean="0">
                <a:solidFill>
                  <a:schemeClr val="tx1"/>
                </a:solidFill>
                <a:latin typeface="微软雅黑" panose="020B0503020204020204" pitchFamily="34" charset="-122"/>
                <a:ea typeface="微软雅黑" panose="020B0503020204020204" pitchFamily="34" charset="-122"/>
              </a:rPr>
              <a:t>数字，“</a:t>
            </a:r>
            <a:r>
              <a:rPr lang="en-US" altLang="zh-CN" sz="1600" b="0" dirty="0" smtClean="0">
                <a:solidFill>
                  <a:schemeClr val="tx1"/>
                </a:solidFill>
                <a:latin typeface="微软雅黑" panose="020B0503020204020204" pitchFamily="34" charset="-122"/>
                <a:ea typeface="微软雅黑" panose="020B0503020204020204" pitchFamily="34" charset="-122"/>
              </a:rPr>
              <a:t>[ ]”</a:t>
            </a:r>
            <a:r>
              <a:rPr lang="zh-CN" altLang="en-US" sz="1600" b="0" dirty="0" smtClean="0">
                <a:solidFill>
                  <a:schemeClr val="tx1"/>
                </a:solidFill>
                <a:latin typeface="微软雅黑" panose="020B0503020204020204" pitchFamily="34" charset="-122"/>
                <a:ea typeface="微软雅黑" panose="020B0503020204020204" pitchFamily="34" charset="-122"/>
              </a:rPr>
              <a:t>规范格式是英文状态下的。引用标识要在句号内，规范引用是在正文中进行标注，并且引用的句子所参考的论文题目必须与参考文献题目一致。</a:t>
            </a:r>
          </a:p>
          <a:p>
            <a:pPr>
              <a:lnSpc>
                <a:spcPct val="150000"/>
              </a:lnSpc>
            </a:pPr>
            <a:endParaRPr lang="zh-CN" altLang="en-US" sz="14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b="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740057" y="1207978"/>
            <a:ext cx="30979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p:nvSpPr>
        <p:spPr>
          <a:xfrm>
            <a:off x="921091" y="571921"/>
            <a:ext cx="8756006" cy="972189"/>
          </a:xfrm>
          <a:prstGeom prst="rect">
            <a:avLst/>
          </a:prstGeom>
          <a:noFill/>
        </p:spPr>
        <p:txBody>
          <a:bodyPr wrap="square" rtlCol="0">
            <a:spAutoFit/>
          </a:bodyPr>
          <a:lstStyle>
            <a:defPPr>
              <a:defRPr lang="zh-CN"/>
            </a:defPPr>
            <a:lvl1pPr>
              <a:defRPr sz="3600" b="1">
                <a:solidFill>
                  <a:schemeClr val="bg1"/>
                </a:solidFill>
                <a:latin typeface="方正兰亭黑简体" panose="02000000000000000000" pitchFamily="2" charset="-122"/>
                <a:ea typeface="方正兰亭黑简体" panose="02000000000000000000" pitchFamily="2" charset="-122"/>
              </a:defRPr>
            </a:lvl1pPr>
          </a:lstStyle>
          <a:p>
            <a:pPr>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提交论文部分</a:t>
            </a:r>
            <a:r>
              <a:rPr lang="zh-CN" altLang="en-US" sz="2400" dirty="0" smtClean="0">
                <a:solidFill>
                  <a:prstClr val="black"/>
                </a:solidFill>
                <a:latin typeface="微软雅黑" panose="020B0503020204020204" pitchFamily="34" charset="-122"/>
                <a:ea typeface="微软雅黑" panose="020B0503020204020204" pitchFamily="34" charset="-122"/>
              </a:rPr>
              <a:t>（非双学位）</a:t>
            </a:r>
            <a:endParaRPr lang="zh-CN" altLang="en-US" sz="160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zh-CN" altLang="en-US" sz="1600" dirty="0" smtClean="0">
              <a:solidFill>
                <a:srgbClr val="FF0000"/>
              </a:solidFill>
              <a:latin typeface="微软雅黑" panose="020B0503020204020204" pitchFamily="34" charset="-122"/>
              <a:ea typeface="微软雅黑" panose="020B0503020204020204" pitchFamily="34" charset="-122"/>
            </a:endParaRPr>
          </a:p>
        </p:txBody>
      </p:sp>
      <p:sp>
        <p:nvSpPr>
          <p:cNvPr id="24" name="灯片编号占位符 23"/>
          <p:cNvSpPr>
            <a:spLocks noGrp="1"/>
          </p:cNvSpPr>
          <p:nvPr>
            <p:ph type="sldNum" sz="quarter" idx="12"/>
          </p:nvPr>
        </p:nvSpPr>
        <p:spPr/>
        <p:txBody>
          <a:bodyPr/>
          <a:lstStyle/>
          <a:p>
            <a:fld id="{0094908D-A80F-411F-8F4D-0801654F3183}" type="slidenum">
              <a:rPr lang="zh-CN" altLang="en-US" smtClean="0"/>
              <a:pPr/>
              <a:t>9</a:t>
            </a:fld>
            <a:endParaRPr lang="zh-CN" altLang="en-US"/>
          </a:p>
        </p:txBody>
      </p:sp>
      <p:sp>
        <p:nvSpPr>
          <p:cNvPr id="12" name="Rectangle 7"/>
          <p:cNvSpPr>
            <a:spLocks noChangeArrowheads="1"/>
          </p:cNvSpPr>
          <p:nvPr/>
        </p:nvSpPr>
        <p:spPr bwMode="auto">
          <a:xfrm>
            <a:off x="526092" y="1169879"/>
            <a:ext cx="215900" cy="71438"/>
          </a:xfrm>
          <a:prstGeom prst="rect">
            <a:avLst/>
          </a:prstGeom>
          <a:solidFill>
            <a:schemeClr val="tx1">
              <a:lumMod val="75000"/>
              <a:lumOff val="25000"/>
            </a:schemeClr>
          </a:solidFill>
          <a:ln w="9525">
            <a:solidFill>
              <a:schemeClr val="tx1"/>
            </a:solidFill>
            <a:miter lim="800000"/>
          </a:ln>
        </p:spPr>
        <p:txBody>
          <a:bodyPr wrap="none" anchor="ctr"/>
          <a:lstStyle/>
          <a:p>
            <a:endParaRPr lang="zh-CN" altLang="en-US">
              <a:solidFill>
                <a:srgbClr val="FF0000"/>
              </a:solidFill>
            </a:endParaRPr>
          </a:p>
        </p:txBody>
      </p:sp>
      <p:pic>
        <p:nvPicPr>
          <p:cNvPr id="64514" name="Picture 2"/>
          <p:cNvPicPr>
            <a:picLocks noChangeAspect="1" noChangeArrowheads="1"/>
          </p:cNvPicPr>
          <p:nvPr/>
        </p:nvPicPr>
        <p:blipFill>
          <a:blip r:embed="rId3" cstate="print"/>
          <a:srcRect/>
          <a:stretch>
            <a:fillRect/>
          </a:stretch>
        </p:blipFill>
        <p:spPr bwMode="auto">
          <a:xfrm>
            <a:off x="1349026" y="4172080"/>
            <a:ext cx="2682889" cy="2040830"/>
          </a:xfrm>
          <a:prstGeom prst="rect">
            <a:avLst/>
          </a:prstGeom>
          <a:noFill/>
          <a:ln w="9525">
            <a:solidFill>
              <a:schemeClr val="bg1">
                <a:lumMod val="50000"/>
              </a:schemeClr>
            </a:solidFill>
            <a:miter lim="800000"/>
            <a:headEnd/>
            <a:tailEnd/>
          </a:ln>
        </p:spPr>
      </p:pic>
      <p:pic>
        <p:nvPicPr>
          <p:cNvPr id="15" name="图片 14"/>
          <p:cNvPicPr/>
          <p:nvPr/>
        </p:nvPicPr>
        <p:blipFill>
          <a:blip r:embed="rId4" cstate="print"/>
          <a:srcRect/>
          <a:stretch>
            <a:fillRect/>
          </a:stretch>
        </p:blipFill>
        <p:spPr bwMode="auto">
          <a:xfrm>
            <a:off x="4881498" y="3959224"/>
            <a:ext cx="5410200" cy="2521996"/>
          </a:xfrm>
          <a:prstGeom prst="rect">
            <a:avLst/>
          </a:prstGeom>
          <a:noFill/>
          <a:ln w="9525">
            <a:solidFill>
              <a:schemeClr val="bg1">
                <a:lumMod val="50000"/>
              </a:schemeClr>
            </a:solidFill>
            <a:miter lim="800000"/>
            <a:headEnd/>
            <a:tailEnd/>
          </a:ln>
        </p:spPr>
      </p:pic>
    </p:spTree>
    <p:extLst>
      <p:ext uri="{BB962C8B-B14F-4D97-AF65-F5344CB8AC3E}">
        <p14:creationId xmlns:p14="http://schemas.microsoft.com/office/powerpoint/2010/main" val="2954498516"/>
      </p:ext>
    </p:extLst>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年终总结"/>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1206</TotalTime>
  <Words>842</Words>
  <Application>Microsoft Office PowerPoint</Application>
  <PresentationFormat>自定义</PresentationFormat>
  <Paragraphs>81</Paragraphs>
  <Slides>13</Slides>
  <Notes>13</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年终总结</dc:title>
  <dc:creator>wangqian</dc:creator>
  <cp:lastModifiedBy>微软用户</cp:lastModifiedBy>
  <cp:revision>183</cp:revision>
  <dcterms:created xsi:type="dcterms:W3CDTF">2016-10-27T03:39:21Z</dcterms:created>
  <dcterms:modified xsi:type="dcterms:W3CDTF">2017-06-26T09:14:25Z</dcterms:modified>
</cp:coreProperties>
</file>